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9"/>
  </p:notesMasterIdLst>
  <p:handoutMasterIdLst>
    <p:handoutMasterId r:id="rId20"/>
  </p:handoutMasterIdLst>
  <p:sldIdLst>
    <p:sldId id="259" r:id="rId6"/>
    <p:sldId id="324" r:id="rId7"/>
    <p:sldId id="345" r:id="rId8"/>
    <p:sldId id="347" r:id="rId9"/>
    <p:sldId id="346" r:id="rId10"/>
    <p:sldId id="336" r:id="rId11"/>
    <p:sldId id="337" r:id="rId12"/>
    <p:sldId id="332" r:id="rId13"/>
    <p:sldId id="343" r:id="rId14"/>
    <p:sldId id="331" r:id="rId15"/>
    <p:sldId id="333" r:id="rId16"/>
    <p:sldId id="334" r:id="rId17"/>
    <p:sldId id="348" r:id="rId18"/>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D7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9396" autoAdjust="0"/>
  </p:normalViewPr>
  <p:slideViewPr>
    <p:cSldViewPr>
      <p:cViewPr>
        <p:scale>
          <a:sx n="62" d="100"/>
          <a:sy n="62" d="100"/>
        </p:scale>
        <p:origin x="-2178" y="-3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t-EE"/>
              <a:t>Haridussüsteem</a:t>
            </a:r>
          </a:p>
        </c:rich>
      </c:tx>
      <c:layout/>
      <c:overlay val="0"/>
      <c:spPr>
        <a:noFill/>
        <a:ln>
          <a:noFill/>
        </a:ln>
        <a:effectLst/>
      </c:spPr>
    </c:title>
    <c:autoTitleDeleted val="0"/>
    <c:plotArea>
      <c:layout>
        <c:manualLayout>
          <c:layoutTarget val="inner"/>
          <c:xMode val="edge"/>
          <c:yMode val="edge"/>
          <c:x val="5.0764199524519937E-2"/>
          <c:y val="0.26047605493556675"/>
          <c:w val="0.91409135465081237"/>
          <c:h val="0.70929929260033875"/>
        </c:manualLayout>
      </c:layout>
      <c:barChart>
        <c:barDir val="col"/>
        <c:grouping val="clustered"/>
        <c:varyColors val="0"/>
        <c:ser>
          <c:idx val="0"/>
          <c:order val="0"/>
          <c:spPr>
            <a:solidFill>
              <a:schemeClr val="accent6">
                <a:shade val="76000"/>
              </a:schemeClr>
            </a:solidFill>
            <a:ln>
              <a:noFill/>
            </a:ln>
            <a:effectLst/>
          </c:spPr>
          <c:invertIfNegative val="0"/>
          <c:val>
            <c:numRef>
              <c:f>Sheet1!$B$22:$O$22</c:f>
              <c:numCache>
                <c:formatCode>General</c:formatCode>
                <c:ptCount val="14"/>
                <c:pt idx="0">
                  <c:v>10</c:v>
                </c:pt>
                <c:pt idx="1">
                  <c:v>5</c:v>
                </c:pt>
                <c:pt idx="2">
                  <c:v>15</c:v>
                </c:pt>
                <c:pt idx="3">
                  <c:v>35</c:v>
                </c:pt>
                <c:pt idx="4">
                  <c:v>40</c:v>
                </c:pt>
                <c:pt idx="5">
                  <c:v>75</c:v>
                </c:pt>
                <c:pt idx="6">
                  <c:v>80</c:v>
                </c:pt>
                <c:pt idx="7">
                  <c:v>90</c:v>
                </c:pt>
                <c:pt idx="8">
                  <c:v>100</c:v>
                </c:pt>
                <c:pt idx="9">
                  <c:v>100</c:v>
                </c:pt>
                <c:pt idx="10">
                  <c:v>55</c:v>
                </c:pt>
                <c:pt idx="11">
                  <c:v>35</c:v>
                </c:pt>
                <c:pt idx="12">
                  <c:v>10</c:v>
                </c:pt>
                <c:pt idx="13">
                  <c:v>5</c:v>
                </c:pt>
              </c:numCache>
            </c:numRef>
          </c:val>
        </c:ser>
        <c:dLbls>
          <c:showLegendKey val="0"/>
          <c:showVal val="0"/>
          <c:showCatName val="0"/>
          <c:showSerName val="0"/>
          <c:showPercent val="0"/>
          <c:showBubbleSize val="0"/>
        </c:dLbls>
        <c:gapWidth val="8"/>
        <c:overlap val="-27"/>
        <c:axId val="283680128"/>
        <c:axId val="291943552"/>
      </c:barChart>
      <c:lineChart>
        <c:grouping val="standard"/>
        <c:varyColors val="0"/>
        <c:ser>
          <c:idx val="1"/>
          <c:order val="1"/>
          <c:spPr>
            <a:ln w="28575" cap="rnd">
              <a:solidFill>
                <a:srgbClr val="C00000"/>
              </a:solidFill>
              <a:round/>
            </a:ln>
            <a:effectLst/>
          </c:spPr>
          <c:marker>
            <c:symbol val="none"/>
          </c:marker>
          <c:val>
            <c:numRef>
              <c:f>Sheet1!$B$23:$O$23</c:f>
              <c:numCache>
                <c:formatCode>General</c:formatCode>
                <c:ptCount val="14"/>
                <c:pt idx="0">
                  <c:v>5</c:v>
                </c:pt>
                <c:pt idx="1">
                  <c:v>10</c:v>
                </c:pt>
                <c:pt idx="2">
                  <c:v>20</c:v>
                </c:pt>
                <c:pt idx="3">
                  <c:v>35</c:v>
                </c:pt>
                <c:pt idx="4">
                  <c:v>50</c:v>
                </c:pt>
                <c:pt idx="5">
                  <c:v>75</c:v>
                </c:pt>
                <c:pt idx="6">
                  <c:v>100</c:v>
                </c:pt>
                <c:pt idx="7">
                  <c:v>100</c:v>
                </c:pt>
                <c:pt idx="8">
                  <c:v>75</c:v>
                </c:pt>
                <c:pt idx="9">
                  <c:v>50</c:v>
                </c:pt>
                <c:pt idx="10">
                  <c:v>35</c:v>
                </c:pt>
                <c:pt idx="11">
                  <c:v>20</c:v>
                </c:pt>
                <c:pt idx="12">
                  <c:v>10</c:v>
                </c:pt>
                <c:pt idx="13">
                  <c:v>5</c:v>
                </c:pt>
              </c:numCache>
            </c:numRef>
          </c:val>
          <c:smooth val="0"/>
        </c:ser>
        <c:dLbls>
          <c:showLegendKey val="0"/>
          <c:showVal val="0"/>
          <c:showCatName val="0"/>
          <c:showSerName val="0"/>
          <c:showPercent val="0"/>
          <c:showBubbleSize val="0"/>
        </c:dLbls>
        <c:marker val="1"/>
        <c:smooth val="0"/>
        <c:axId val="283680128"/>
        <c:axId val="291943552"/>
      </c:lineChart>
      <c:catAx>
        <c:axId val="283680128"/>
        <c:scaling>
          <c:orientation val="minMax"/>
        </c:scaling>
        <c:delete val="1"/>
        <c:axPos val="b"/>
        <c:majorTickMark val="none"/>
        <c:minorTickMark val="none"/>
        <c:tickLblPos val="nextTo"/>
        <c:crossAx val="291943552"/>
        <c:crosses val="autoZero"/>
        <c:auto val="1"/>
        <c:lblAlgn val="ctr"/>
        <c:lblOffset val="100"/>
        <c:noMultiLvlLbl val="0"/>
      </c:catAx>
      <c:valAx>
        <c:axId val="2919435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8368012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t-EE"/>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t-EE"/>
              <a:t>Tööturg</a:t>
            </a:r>
          </a:p>
        </c:rich>
      </c:tx>
      <c:layout/>
      <c:overlay val="0"/>
      <c:spPr>
        <a:noFill/>
        <a:ln>
          <a:noFill/>
        </a:ln>
        <a:effectLst/>
      </c:spPr>
    </c:title>
    <c:autoTitleDeleted val="0"/>
    <c:plotArea>
      <c:layout/>
      <c:barChart>
        <c:barDir val="col"/>
        <c:grouping val="clustered"/>
        <c:varyColors val="0"/>
        <c:ser>
          <c:idx val="0"/>
          <c:order val="0"/>
          <c:spPr>
            <a:solidFill>
              <a:schemeClr val="accent1">
                <a:lumMod val="75000"/>
              </a:schemeClr>
            </a:solidFill>
            <a:ln>
              <a:solidFill>
                <a:srgbClr val="0070C0"/>
              </a:solidFill>
            </a:ln>
            <a:effectLst/>
          </c:spPr>
          <c:invertIfNegative val="0"/>
          <c:val>
            <c:numRef>
              <c:f>Sheet1!$B$39:$O$39</c:f>
              <c:numCache>
                <c:formatCode>General</c:formatCode>
                <c:ptCount val="14"/>
                <c:pt idx="0">
                  <c:v>5</c:v>
                </c:pt>
                <c:pt idx="1">
                  <c:v>25</c:v>
                </c:pt>
                <c:pt idx="2">
                  <c:v>50</c:v>
                </c:pt>
                <c:pt idx="3">
                  <c:v>50</c:v>
                </c:pt>
                <c:pt idx="4">
                  <c:v>40</c:v>
                </c:pt>
                <c:pt idx="5">
                  <c:v>80</c:v>
                </c:pt>
                <c:pt idx="6">
                  <c:v>90</c:v>
                </c:pt>
                <c:pt idx="7">
                  <c:v>60</c:v>
                </c:pt>
                <c:pt idx="8">
                  <c:v>70</c:v>
                </c:pt>
                <c:pt idx="9">
                  <c:v>65</c:v>
                </c:pt>
                <c:pt idx="10">
                  <c:v>60</c:v>
                </c:pt>
                <c:pt idx="11">
                  <c:v>50</c:v>
                </c:pt>
                <c:pt idx="12">
                  <c:v>15</c:v>
                </c:pt>
                <c:pt idx="13">
                  <c:v>5</c:v>
                </c:pt>
              </c:numCache>
            </c:numRef>
          </c:val>
        </c:ser>
        <c:dLbls>
          <c:showLegendKey val="0"/>
          <c:showVal val="0"/>
          <c:showCatName val="0"/>
          <c:showSerName val="0"/>
          <c:showPercent val="0"/>
          <c:showBubbleSize val="0"/>
        </c:dLbls>
        <c:gapWidth val="8"/>
        <c:overlap val="-27"/>
        <c:axId val="353377280"/>
        <c:axId val="353694464"/>
      </c:barChart>
      <c:lineChart>
        <c:grouping val="standard"/>
        <c:varyColors val="0"/>
        <c:ser>
          <c:idx val="1"/>
          <c:order val="1"/>
          <c:spPr>
            <a:ln w="28575" cap="rnd">
              <a:solidFill>
                <a:srgbClr val="C00000"/>
              </a:solidFill>
              <a:round/>
            </a:ln>
            <a:effectLst/>
          </c:spPr>
          <c:marker>
            <c:symbol val="none"/>
          </c:marker>
          <c:val>
            <c:numRef>
              <c:f>Sheet1!$B$40:$O$40</c:f>
              <c:numCache>
                <c:formatCode>General</c:formatCode>
                <c:ptCount val="14"/>
                <c:pt idx="0">
                  <c:v>5</c:v>
                </c:pt>
                <c:pt idx="1">
                  <c:v>10</c:v>
                </c:pt>
                <c:pt idx="2">
                  <c:v>20</c:v>
                </c:pt>
                <c:pt idx="3">
                  <c:v>35</c:v>
                </c:pt>
                <c:pt idx="4">
                  <c:v>50</c:v>
                </c:pt>
                <c:pt idx="5">
                  <c:v>75</c:v>
                </c:pt>
                <c:pt idx="6">
                  <c:v>100</c:v>
                </c:pt>
                <c:pt idx="7">
                  <c:v>100</c:v>
                </c:pt>
                <c:pt idx="8">
                  <c:v>75</c:v>
                </c:pt>
                <c:pt idx="9">
                  <c:v>50</c:v>
                </c:pt>
                <c:pt idx="10">
                  <c:v>35</c:v>
                </c:pt>
                <c:pt idx="11">
                  <c:v>20</c:v>
                </c:pt>
                <c:pt idx="12">
                  <c:v>10</c:v>
                </c:pt>
                <c:pt idx="13">
                  <c:v>5</c:v>
                </c:pt>
              </c:numCache>
            </c:numRef>
          </c:val>
          <c:smooth val="0"/>
        </c:ser>
        <c:dLbls>
          <c:showLegendKey val="0"/>
          <c:showVal val="0"/>
          <c:showCatName val="0"/>
          <c:showSerName val="0"/>
          <c:showPercent val="0"/>
          <c:showBubbleSize val="0"/>
        </c:dLbls>
        <c:marker val="1"/>
        <c:smooth val="0"/>
        <c:axId val="353377280"/>
        <c:axId val="353694464"/>
      </c:lineChart>
      <c:catAx>
        <c:axId val="353377280"/>
        <c:scaling>
          <c:orientation val="minMax"/>
        </c:scaling>
        <c:delete val="1"/>
        <c:axPos val="b"/>
        <c:majorTickMark val="none"/>
        <c:minorTickMark val="none"/>
        <c:tickLblPos val="nextTo"/>
        <c:crossAx val="353694464"/>
        <c:crosses val="autoZero"/>
        <c:auto val="1"/>
        <c:lblAlgn val="ctr"/>
        <c:lblOffset val="100"/>
        <c:noMultiLvlLbl val="0"/>
      </c:catAx>
      <c:valAx>
        <c:axId val="35369446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5337728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t-EE"/>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t-EE"/>
              <a:t>Võimekus, huvid</a:t>
            </a:r>
          </a:p>
        </c:rich>
      </c:tx>
      <c:layout/>
      <c:overlay val="0"/>
      <c:spPr>
        <a:noFill/>
        <a:ln>
          <a:noFill/>
        </a:ln>
        <a:effectLst/>
      </c:spPr>
    </c:title>
    <c:autoTitleDeleted val="0"/>
    <c:plotArea>
      <c:layout/>
      <c:barChart>
        <c:barDir val="col"/>
        <c:grouping val="clustered"/>
        <c:varyColors val="0"/>
        <c:ser>
          <c:idx val="0"/>
          <c:order val="0"/>
          <c:spPr>
            <a:solidFill>
              <a:srgbClr val="FF0000"/>
            </a:solidFill>
            <a:ln>
              <a:solidFill>
                <a:srgbClr val="C00000"/>
              </a:solidFill>
            </a:ln>
            <a:effectLst/>
          </c:spPr>
          <c:invertIfNegative val="0"/>
          <c:val>
            <c:numRef>
              <c:f>Sheet1!$B$2:$O$2</c:f>
              <c:numCache>
                <c:formatCode>General</c:formatCode>
                <c:ptCount val="14"/>
                <c:pt idx="0">
                  <c:v>5</c:v>
                </c:pt>
                <c:pt idx="1">
                  <c:v>10</c:v>
                </c:pt>
                <c:pt idx="2">
                  <c:v>25</c:v>
                </c:pt>
                <c:pt idx="3">
                  <c:v>45</c:v>
                </c:pt>
                <c:pt idx="4">
                  <c:v>65</c:v>
                </c:pt>
                <c:pt idx="5">
                  <c:v>80</c:v>
                </c:pt>
                <c:pt idx="6">
                  <c:v>100</c:v>
                </c:pt>
                <c:pt idx="7">
                  <c:v>100</c:v>
                </c:pt>
                <c:pt idx="8">
                  <c:v>80</c:v>
                </c:pt>
                <c:pt idx="9">
                  <c:v>65</c:v>
                </c:pt>
                <c:pt idx="10">
                  <c:v>45</c:v>
                </c:pt>
                <c:pt idx="11">
                  <c:v>25</c:v>
                </c:pt>
                <c:pt idx="12">
                  <c:v>10</c:v>
                </c:pt>
                <c:pt idx="13">
                  <c:v>5</c:v>
                </c:pt>
              </c:numCache>
            </c:numRef>
          </c:val>
        </c:ser>
        <c:dLbls>
          <c:showLegendKey val="0"/>
          <c:showVal val="0"/>
          <c:showCatName val="0"/>
          <c:showSerName val="0"/>
          <c:showPercent val="0"/>
          <c:showBubbleSize val="0"/>
        </c:dLbls>
        <c:gapWidth val="8"/>
        <c:axId val="356157312"/>
        <c:axId val="356158848"/>
      </c:barChart>
      <c:lineChart>
        <c:grouping val="standard"/>
        <c:varyColors val="0"/>
        <c:ser>
          <c:idx val="1"/>
          <c:order val="1"/>
          <c:spPr>
            <a:ln w="28575" cap="rnd">
              <a:solidFill>
                <a:srgbClr val="C00000"/>
              </a:solidFill>
              <a:round/>
            </a:ln>
            <a:effectLst/>
          </c:spPr>
          <c:marker>
            <c:symbol val="none"/>
          </c:marker>
          <c:val>
            <c:numRef>
              <c:f>Sheet1!$B$3:$O$3</c:f>
              <c:numCache>
                <c:formatCode>General</c:formatCode>
                <c:ptCount val="14"/>
                <c:pt idx="0">
                  <c:v>5</c:v>
                </c:pt>
                <c:pt idx="1">
                  <c:v>10</c:v>
                </c:pt>
                <c:pt idx="2">
                  <c:v>20</c:v>
                </c:pt>
                <c:pt idx="3">
                  <c:v>35</c:v>
                </c:pt>
                <c:pt idx="4">
                  <c:v>50</c:v>
                </c:pt>
                <c:pt idx="5">
                  <c:v>75</c:v>
                </c:pt>
                <c:pt idx="6">
                  <c:v>100</c:v>
                </c:pt>
                <c:pt idx="7">
                  <c:v>100</c:v>
                </c:pt>
                <c:pt idx="8">
                  <c:v>75</c:v>
                </c:pt>
                <c:pt idx="9">
                  <c:v>50</c:v>
                </c:pt>
                <c:pt idx="10">
                  <c:v>35</c:v>
                </c:pt>
                <c:pt idx="11">
                  <c:v>20</c:v>
                </c:pt>
                <c:pt idx="12">
                  <c:v>10</c:v>
                </c:pt>
                <c:pt idx="13">
                  <c:v>5</c:v>
                </c:pt>
              </c:numCache>
            </c:numRef>
          </c:val>
          <c:smooth val="0"/>
        </c:ser>
        <c:dLbls>
          <c:showLegendKey val="0"/>
          <c:showVal val="0"/>
          <c:showCatName val="0"/>
          <c:showSerName val="0"/>
          <c:showPercent val="0"/>
          <c:showBubbleSize val="0"/>
        </c:dLbls>
        <c:marker val="1"/>
        <c:smooth val="0"/>
        <c:axId val="356157312"/>
        <c:axId val="356158848"/>
      </c:lineChart>
      <c:catAx>
        <c:axId val="356157312"/>
        <c:scaling>
          <c:orientation val="minMax"/>
        </c:scaling>
        <c:delete val="1"/>
        <c:axPos val="b"/>
        <c:majorTickMark val="none"/>
        <c:minorTickMark val="none"/>
        <c:tickLblPos val="nextTo"/>
        <c:crossAx val="356158848"/>
        <c:crosses val="autoZero"/>
        <c:auto val="0"/>
        <c:lblAlgn val="ctr"/>
        <c:lblOffset val="100"/>
        <c:noMultiLvlLbl val="0"/>
      </c:catAx>
      <c:valAx>
        <c:axId val="35615884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56157312"/>
        <c:crossesAt val="1"/>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t-EE"/>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t-EE"/>
              <a:t>Haridussüsteem</a:t>
            </a:r>
          </a:p>
        </c:rich>
      </c:tx>
      <c:layout/>
      <c:overlay val="0"/>
      <c:spPr>
        <a:noFill/>
        <a:ln>
          <a:noFill/>
        </a:ln>
        <a:effectLst/>
      </c:spPr>
    </c:title>
    <c:autoTitleDeleted val="0"/>
    <c:plotArea>
      <c:layout>
        <c:manualLayout>
          <c:layoutTarget val="inner"/>
          <c:xMode val="edge"/>
          <c:yMode val="edge"/>
          <c:x val="5.0764199524519937E-2"/>
          <c:y val="0.26047605493556675"/>
          <c:w val="0.91409135465081237"/>
          <c:h val="0.70929929260033875"/>
        </c:manualLayout>
      </c:layout>
      <c:barChart>
        <c:barDir val="col"/>
        <c:grouping val="clustered"/>
        <c:varyColors val="0"/>
        <c:ser>
          <c:idx val="0"/>
          <c:order val="0"/>
          <c:spPr>
            <a:solidFill>
              <a:schemeClr val="accent6">
                <a:shade val="76000"/>
              </a:schemeClr>
            </a:solidFill>
            <a:ln>
              <a:noFill/>
            </a:ln>
            <a:effectLst/>
          </c:spPr>
          <c:invertIfNegative val="0"/>
          <c:val>
            <c:numRef>
              <c:f>Sheet1!$B$22:$O$22</c:f>
              <c:numCache>
                <c:formatCode>General</c:formatCode>
                <c:ptCount val="14"/>
                <c:pt idx="0">
                  <c:v>10</c:v>
                </c:pt>
                <c:pt idx="1">
                  <c:v>5</c:v>
                </c:pt>
                <c:pt idx="2">
                  <c:v>15</c:v>
                </c:pt>
                <c:pt idx="3">
                  <c:v>35</c:v>
                </c:pt>
                <c:pt idx="4">
                  <c:v>40</c:v>
                </c:pt>
                <c:pt idx="5">
                  <c:v>75</c:v>
                </c:pt>
                <c:pt idx="6">
                  <c:v>80</c:v>
                </c:pt>
                <c:pt idx="7">
                  <c:v>90</c:v>
                </c:pt>
                <c:pt idx="8">
                  <c:v>100</c:v>
                </c:pt>
                <c:pt idx="9">
                  <c:v>100</c:v>
                </c:pt>
                <c:pt idx="10">
                  <c:v>55</c:v>
                </c:pt>
                <c:pt idx="11">
                  <c:v>35</c:v>
                </c:pt>
                <c:pt idx="12">
                  <c:v>10</c:v>
                </c:pt>
                <c:pt idx="13">
                  <c:v>5</c:v>
                </c:pt>
              </c:numCache>
            </c:numRef>
          </c:val>
        </c:ser>
        <c:dLbls>
          <c:showLegendKey val="0"/>
          <c:showVal val="0"/>
          <c:showCatName val="0"/>
          <c:showSerName val="0"/>
          <c:showPercent val="0"/>
          <c:showBubbleSize val="0"/>
        </c:dLbls>
        <c:gapWidth val="8"/>
        <c:overlap val="-27"/>
        <c:axId val="360486016"/>
        <c:axId val="360487552"/>
      </c:barChart>
      <c:lineChart>
        <c:grouping val="standard"/>
        <c:varyColors val="0"/>
        <c:ser>
          <c:idx val="1"/>
          <c:order val="1"/>
          <c:spPr>
            <a:ln w="28575" cap="rnd">
              <a:solidFill>
                <a:srgbClr val="C00000"/>
              </a:solidFill>
              <a:round/>
            </a:ln>
            <a:effectLst/>
          </c:spPr>
          <c:marker>
            <c:symbol val="none"/>
          </c:marker>
          <c:val>
            <c:numRef>
              <c:f>Sheet1!$B$23:$O$23</c:f>
              <c:numCache>
                <c:formatCode>General</c:formatCode>
                <c:ptCount val="14"/>
                <c:pt idx="0">
                  <c:v>5</c:v>
                </c:pt>
                <c:pt idx="1">
                  <c:v>10</c:v>
                </c:pt>
                <c:pt idx="2">
                  <c:v>20</c:v>
                </c:pt>
                <c:pt idx="3">
                  <c:v>35</c:v>
                </c:pt>
                <c:pt idx="4">
                  <c:v>50</c:v>
                </c:pt>
                <c:pt idx="5">
                  <c:v>75</c:v>
                </c:pt>
                <c:pt idx="6">
                  <c:v>100</c:v>
                </c:pt>
                <c:pt idx="7">
                  <c:v>100</c:v>
                </c:pt>
                <c:pt idx="8">
                  <c:v>75</c:v>
                </c:pt>
                <c:pt idx="9">
                  <c:v>50</c:v>
                </c:pt>
                <c:pt idx="10">
                  <c:v>35</c:v>
                </c:pt>
                <c:pt idx="11">
                  <c:v>20</c:v>
                </c:pt>
                <c:pt idx="12">
                  <c:v>10</c:v>
                </c:pt>
                <c:pt idx="13">
                  <c:v>5</c:v>
                </c:pt>
              </c:numCache>
            </c:numRef>
          </c:val>
          <c:smooth val="0"/>
        </c:ser>
        <c:dLbls>
          <c:showLegendKey val="0"/>
          <c:showVal val="0"/>
          <c:showCatName val="0"/>
          <c:showSerName val="0"/>
          <c:showPercent val="0"/>
          <c:showBubbleSize val="0"/>
        </c:dLbls>
        <c:marker val="1"/>
        <c:smooth val="0"/>
        <c:axId val="360486016"/>
        <c:axId val="360487552"/>
      </c:lineChart>
      <c:catAx>
        <c:axId val="360486016"/>
        <c:scaling>
          <c:orientation val="minMax"/>
        </c:scaling>
        <c:delete val="1"/>
        <c:axPos val="b"/>
        <c:majorTickMark val="none"/>
        <c:minorTickMark val="none"/>
        <c:tickLblPos val="nextTo"/>
        <c:crossAx val="360487552"/>
        <c:crosses val="autoZero"/>
        <c:auto val="1"/>
        <c:lblAlgn val="ctr"/>
        <c:lblOffset val="100"/>
        <c:noMultiLvlLbl val="0"/>
      </c:catAx>
      <c:valAx>
        <c:axId val="3604875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6048601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t-EE"/>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t-EE"/>
              <a:t>Tööturg</a:t>
            </a:r>
          </a:p>
        </c:rich>
      </c:tx>
      <c:layout/>
      <c:overlay val="0"/>
      <c:spPr>
        <a:noFill/>
        <a:ln>
          <a:noFill/>
        </a:ln>
        <a:effectLst/>
      </c:spPr>
    </c:title>
    <c:autoTitleDeleted val="0"/>
    <c:plotArea>
      <c:layout/>
      <c:barChart>
        <c:barDir val="col"/>
        <c:grouping val="clustered"/>
        <c:varyColors val="0"/>
        <c:ser>
          <c:idx val="0"/>
          <c:order val="0"/>
          <c:spPr>
            <a:solidFill>
              <a:schemeClr val="accent1">
                <a:lumMod val="75000"/>
              </a:schemeClr>
            </a:solidFill>
            <a:ln>
              <a:solidFill>
                <a:srgbClr val="0070C0"/>
              </a:solidFill>
            </a:ln>
            <a:effectLst/>
          </c:spPr>
          <c:invertIfNegative val="0"/>
          <c:val>
            <c:numRef>
              <c:f>Sheet1!$B$39:$O$39</c:f>
              <c:numCache>
                <c:formatCode>General</c:formatCode>
                <c:ptCount val="14"/>
                <c:pt idx="0">
                  <c:v>5</c:v>
                </c:pt>
                <c:pt idx="1">
                  <c:v>25</c:v>
                </c:pt>
                <c:pt idx="2">
                  <c:v>50</c:v>
                </c:pt>
                <c:pt idx="3">
                  <c:v>50</c:v>
                </c:pt>
                <c:pt idx="4">
                  <c:v>40</c:v>
                </c:pt>
                <c:pt idx="5">
                  <c:v>80</c:v>
                </c:pt>
                <c:pt idx="6">
                  <c:v>90</c:v>
                </c:pt>
                <c:pt idx="7">
                  <c:v>60</c:v>
                </c:pt>
                <c:pt idx="8">
                  <c:v>70</c:v>
                </c:pt>
                <c:pt idx="9">
                  <c:v>65</c:v>
                </c:pt>
                <c:pt idx="10">
                  <c:v>60</c:v>
                </c:pt>
                <c:pt idx="11">
                  <c:v>50</c:v>
                </c:pt>
                <c:pt idx="12">
                  <c:v>15</c:v>
                </c:pt>
                <c:pt idx="13">
                  <c:v>5</c:v>
                </c:pt>
              </c:numCache>
            </c:numRef>
          </c:val>
        </c:ser>
        <c:dLbls>
          <c:showLegendKey val="0"/>
          <c:showVal val="0"/>
          <c:showCatName val="0"/>
          <c:showSerName val="0"/>
          <c:showPercent val="0"/>
          <c:showBubbleSize val="0"/>
        </c:dLbls>
        <c:gapWidth val="8"/>
        <c:overlap val="-27"/>
        <c:axId val="379373056"/>
        <c:axId val="379374976"/>
      </c:barChart>
      <c:lineChart>
        <c:grouping val="standard"/>
        <c:varyColors val="0"/>
        <c:ser>
          <c:idx val="1"/>
          <c:order val="1"/>
          <c:spPr>
            <a:ln w="28575" cap="rnd">
              <a:solidFill>
                <a:srgbClr val="C00000"/>
              </a:solidFill>
              <a:round/>
            </a:ln>
            <a:effectLst/>
          </c:spPr>
          <c:marker>
            <c:symbol val="none"/>
          </c:marker>
          <c:val>
            <c:numRef>
              <c:f>Sheet1!$B$40:$O$40</c:f>
              <c:numCache>
                <c:formatCode>General</c:formatCode>
                <c:ptCount val="14"/>
                <c:pt idx="0">
                  <c:v>5</c:v>
                </c:pt>
                <c:pt idx="1">
                  <c:v>10</c:v>
                </c:pt>
                <c:pt idx="2">
                  <c:v>20</c:v>
                </c:pt>
                <c:pt idx="3">
                  <c:v>35</c:v>
                </c:pt>
                <c:pt idx="4">
                  <c:v>50</c:v>
                </c:pt>
                <c:pt idx="5">
                  <c:v>75</c:v>
                </c:pt>
                <c:pt idx="6">
                  <c:v>100</c:v>
                </c:pt>
                <c:pt idx="7">
                  <c:v>100</c:v>
                </c:pt>
                <c:pt idx="8">
                  <c:v>75</c:v>
                </c:pt>
                <c:pt idx="9">
                  <c:v>50</c:v>
                </c:pt>
                <c:pt idx="10">
                  <c:v>35</c:v>
                </c:pt>
                <c:pt idx="11">
                  <c:v>20</c:v>
                </c:pt>
                <c:pt idx="12">
                  <c:v>10</c:v>
                </c:pt>
                <c:pt idx="13">
                  <c:v>5</c:v>
                </c:pt>
              </c:numCache>
            </c:numRef>
          </c:val>
          <c:smooth val="0"/>
        </c:ser>
        <c:dLbls>
          <c:showLegendKey val="0"/>
          <c:showVal val="0"/>
          <c:showCatName val="0"/>
          <c:showSerName val="0"/>
          <c:showPercent val="0"/>
          <c:showBubbleSize val="0"/>
        </c:dLbls>
        <c:marker val="1"/>
        <c:smooth val="0"/>
        <c:axId val="379373056"/>
        <c:axId val="379374976"/>
      </c:lineChart>
      <c:catAx>
        <c:axId val="379373056"/>
        <c:scaling>
          <c:orientation val="minMax"/>
        </c:scaling>
        <c:delete val="1"/>
        <c:axPos val="b"/>
        <c:majorTickMark val="none"/>
        <c:minorTickMark val="none"/>
        <c:tickLblPos val="nextTo"/>
        <c:crossAx val="379374976"/>
        <c:crosses val="autoZero"/>
        <c:auto val="1"/>
        <c:lblAlgn val="ctr"/>
        <c:lblOffset val="100"/>
        <c:noMultiLvlLbl val="0"/>
      </c:catAx>
      <c:valAx>
        <c:axId val="37937497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7937305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t-EE"/>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D9D617-3A0E-40D0-91F0-0EA6EF26DF2F}" type="datetimeFigureOut">
              <a:rPr lang="et-EE" smtClean="0"/>
              <a:t>12.06.2013</a:t>
            </a:fld>
            <a:endParaRPr lang="et-EE"/>
          </a:p>
        </p:txBody>
      </p:sp>
      <p:sp>
        <p:nvSpPr>
          <p:cNvPr id="4" name="Jaluse kohatäid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B60FDF-D58F-4416-9429-EB60F400C0F9}" type="slidenum">
              <a:rPr lang="et-EE" smtClean="0"/>
              <a:t>‹#›</a:t>
            </a:fld>
            <a:endParaRPr lang="et-EE"/>
          </a:p>
        </p:txBody>
      </p:sp>
    </p:spTree>
    <p:extLst>
      <p:ext uri="{BB962C8B-B14F-4D97-AF65-F5344CB8AC3E}">
        <p14:creationId xmlns:p14="http://schemas.microsoft.com/office/powerpoint/2010/main" val="3010023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0CAC70-76E4-4A11-A491-BC13AD198821}" type="datetimeFigureOut">
              <a:rPr lang="et-EE" smtClean="0"/>
              <a:pPr/>
              <a:t>12.06.2013</a:t>
            </a:fld>
            <a:endParaRPr lang="et-EE"/>
          </a:p>
        </p:txBody>
      </p:sp>
      <p:sp>
        <p:nvSpPr>
          <p:cNvPr id="4" name="Slaidi pildi kohatä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61DEA9-57F3-4C18-BFB1-08A24C6D92B3}" type="slidenum">
              <a:rPr lang="et-EE" smtClean="0"/>
              <a:pPr/>
              <a:t>‹#›</a:t>
            </a:fld>
            <a:endParaRPr lang="et-EE"/>
          </a:p>
        </p:txBody>
      </p:sp>
    </p:spTree>
    <p:extLst>
      <p:ext uri="{BB962C8B-B14F-4D97-AF65-F5344CB8AC3E}">
        <p14:creationId xmlns:p14="http://schemas.microsoft.com/office/powerpoint/2010/main" val="2396067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spcAft>
                <a:spcPts val="0"/>
              </a:spcAft>
            </a:pPr>
            <a:endParaRPr lang="et-EE" sz="1800" dirty="0" smtClean="0">
              <a:effectLst/>
              <a:latin typeface="Times New Roman"/>
              <a:ea typeface="Calibri"/>
            </a:endParaRPr>
          </a:p>
        </p:txBody>
      </p:sp>
      <p:sp>
        <p:nvSpPr>
          <p:cNvPr id="4" name="Slaidinumbri kohatäide 3"/>
          <p:cNvSpPr>
            <a:spLocks noGrp="1"/>
          </p:cNvSpPr>
          <p:nvPr>
            <p:ph type="sldNum" sz="quarter" idx="10"/>
          </p:nvPr>
        </p:nvSpPr>
        <p:spPr/>
        <p:txBody>
          <a:bodyPr/>
          <a:lstStyle/>
          <a:p>
            <a:fld id="{5261DEA9-57F3-4C18-BFB1-08A24C6D92B3}" type="slidenum">
              <a:rPr lang="et-EE" smtClean="0"/>
              <a:pPr/>
              <a:t>1</a:t>
            </a:fld>
            <a:endParaRPr lang="et-EE"/>
          </a:p>
        </p:txBody>
      </p:sp>
    </p:spTree>
    <p:extLst>
      <p:ext uri="{BB962C8B-B14F-4D97-AF65-F5344CB8AC3E}">
        <p14:creationId xmlns:p14="http://schemas.microsoft.com/office/powerpoint/2010/main" val="1569238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5261DEA9-57F3-4C18-BFB1-08A24C6D92B3}" type="slidenum">
              <a:rPr lang="et-EE" smtClean="0"/>
              <a:pPr/>
              <a:t>2</a:t>
            </a:fld>
            <a:endParaRPr lang="et-EE"/>
          </a:p>
        </p:txBody>
      </p:sp>
    </p:spTree>
    <p:extLst>
      <p:ext uri="{BB962C8B-B14F-4D97-AF65-F5344CB8AC3E}">
        <p14:creationId xmlns:p14="http://schemas.microsoft.com/office/powerpoint/2010/main" val="4265624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5261DEA9-57F3-4C18-BFB1-08A24C6D92B3}" type="slidenum">
              <a:rPr lang="et-EE" smtClean="0"/>
              <a:pPr/>
              <a:t>3</a:t>
            </a:fld>
            <a:endParaRPr lang="et-EE"/>
          </a:p>
        </p:txBody>
      </p:sp>
    </p:spTree>
    <p:extLst>
      <p:ext uri="{BB962C8B-B14F-4D97-AF65-F5344CB8AC3E}">
        <p14:creationId xmlns:p14="http://schemas.microsoft.com/office/powerpoint/2010/main" val="4265624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Ma rõhutaksin seda, et mida enam inimeste võimed, soovid, koolitus ja tööjõuturu</a:t>
            </a:r>
            <a:r>
              <a:rPr lang="et-EE" baseline="0" dirty="0" smtClean="0"/>
              <a:t> vajadused kokku langevad, seda õnnelikum, edukam ja rikkam on ühiskond. </a:t>
            </a:r>
            <a:endParaRPr lang="et-EE" dirty="0"/>
          </a:p>
        </p:txBody>
      </p:sp>
      <p:sp>
        <p:nvSpPr>
          <p:cNvPr id="4" name="Slaidinumbri kohatäide 3"/>
          <p:cNvSpPr>
            <a:spLocks noGrp="1"/>
          </p:cNvSpPr>
          <p:nvPr>
            <p:ph type="sldNum" sz="quarter" idx="10"/>
          </p:nvPr>
        </p:nvSpPr>
        <p:spPr/>
        <p:txBody>
          <a:bodyPr/>
          <a:lstStyle/>
          <a:p>
            <a:fld id="{5261DEA9-57F3-4C18-BFB1-08A24C6D92B3}" type="slidenum">
              <a:rPr lang="et-EE" smtClean="0"/>
              <a:pPr/>
              <a:t>4</a:t>
            </a:fld>
            <a:endParaRPr lang="et-EE"/>
          </a:p>
        </p:txBody>
      </p:sp>
    </p:spTree>
    <p:extLst>
      <p:ext uri="{BB962C8B-B14F-4D97-AF65-F5344CB8AC3E}">
        <p14:creationId xmlns:p14="http://schemas.microsoft.com/office/powerpoint/2010/main" val="3652887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5261DEA9-57F3-4C18-BFB1-08A24C6D92B3}" type="slidenum">
              <a:rPr lang="et-EE" smtClean="0"/>
              <a:pPr/>
              <a:t>5</a:t>
            </a:fld>
            <a:endParaRPr lang="et-EE"/>
          </a:p>
        </p:txBody>
      </p:sp>
    </p:spTree>
    <p:extLst>
      <p:ext uri="{BB962C8B-B14F-4D97-AF65-F5344CB8AC3E}">
        <p14:creationId xmlns:p14="http://schemas.microsoft.com/office/powerpoint/2010/main" val="1416207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Üldtermin on karjääriteenused,  mis võivad olla väga mitmekesised. Ja tingimata peab ühe teenusena jõudma õpilasteni kõigepealt karjääriõpe, et tutvustada nendele kaasaegset tööelu. See õpe peaks olema väga praktiline ja hõlmama eelkõige kümnete erineva profiiliga ettevõtete</a:t>
            </a:r>
            <a:r>
              <a:rPr lang="et-EE" baseline="0" dirty="0" smtClean="0"/>
              <a:t> ja asutuste külastusi.</a:t>
            </a:r>
            <a:r>
              <a:rPr lang="et-EE" dirty="0" smtClean="0"/>
              <a:t> sisse tuleb viia kohustuslik karjääriõpe kõigile 7.-9. klassi õpilastele ja ka gümnaasiumi lõpuklassi õpilastele.</a:t>
            </a:r>
            <a:r>
              <a:rPr lang="et-EE" baseline="0" dirty="0" smtClean="0"/>
              <a:t> Samuti peab iga õpilane saama individuaalset karjäärinõustamist, et teha adekvaatseid ja võimetele vastavaid õppimisvalikuid.</a:t>
            </a:r>
            <a:endParaRPr lang="et-EE" dirty="0"/>
          </a:p>
        </p:txBody>
      </p:sp>
      <p:sp>
        <p:nvSpPr>
          <p:cNvPr id="4" name="Slaidinumbri kohatäide 3"/>
          <p:cNvSpPr>
            <a:spLocks noGrp="1"/>
          </p:cNvSpPr>
          <p:nvPr>
            <p:ph type="sldNum" sz="quarter" idx="10"/>
          </p:nvPr>
        </p:nvSpPr>
        <p:spPr/>
        <p:txBody>
          <a:bodyPr/>
          <a:lstStyle/>
          <a:p>
            <a:fld id="{5261DEA9-57F3-4C18-BFB1-08A24C6D92B3}" type="slidenum">
              <a:rPr lang="et-EE" smtClean="0"/>
              <a:pPr/>
              <a:t>6</a:t>
            </a:fld>
            <a:endParaRPr lang="et-EE"/>
          </a:p>
        </p:txBody>
      </p:sp>
    </p:spTree>
    <p:extLst>
      <p:ext uri="{BB962C8B-B14F-4D97-AF65-F5344CB8AC3E}">
        <p14:creationId xmlns:p14="http://schemas.microsoft.com/office/powerpoint/2010/main" val="426562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5261DEA9-57F3-4C18-BFB1-08A24C6D92B3}" type="slidenum">
              <a:rPr lang="et-EE" smtClean="0"/>
              <a:pPr/>
              <a:t>7</a:t>
            </a:fld>
            <a:endParaRPr lang="et-EE"/>
          </a:p>
        </p:txBody>
      </p:sp>
    </p:spTree>
    <p:extLst>
      <p:ext uri="{BB962C8B-B14F-4D97-AF65-F5344CB8AC3E}">
        <p14:creationId xmlns:p14="http://schemas.microsoft.com/office/powerpoint/2010/main" val="426562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 </a:t>
            </a:r>
            <a:r>
              <a:rPr lang="et-EE" dirty="0" smtClean="0"/>
              <a:t>koordinatsioonikogu</a:t>
            </a:r>
            <a:r>
              <a:rPr lang="et-EE" baseline="0" dirty="0" smtClean="0"/>
              <a:t> üheks funktsiooniks: vaadelda ja kavandada kogu töövaldkonda ja ka haridussüsteemi tervikuna.</a:t>
            </a:r>
            <a:endParaRPr lang="et-EE" dirty="0"/>
          </a:p>
        </p:txBody>
      </p:sp>
      <p:sp>
        <p:nvSpPr>
          <p:cNvPr id="4" name="Slaidinumbri kohatäide 3"/>
          <p:cNvSpPr>
            <a:spLocks noGrp="1"/>
          </p:cNvSpPr>
          <p:nvPr>
            <p:ph type="sldNum" sz="quarter" idx="10"/>
          </p:nvPr>
        </p:nvSpPr>
        <p:spPr/>
        <p:txBody>
          <a:bodyPr/>
          <a:lstStyle/>
          <a:p>
            <a:fld id="{5261DEA9-57F3-4C18-BFB1-08A24C6D92B3}" type="slidenum">
              <a:rPr lang="et-EE" smtClean="0"/>
              <a:pPr/>
              <a:t>9</a:t>
            </a:fld>
            <a:endParaRPr lang="et-EE"/>
          </a:p>
        </p:txBody>
      </p:sp>
    </p:spTree>
    <p:extLst>
      <p:ext uri="{BB962C8B-B14F-4D97-AF65-F5344CB8AC3E}">
        <p14:creationId xmlns:p14="http://schemas.microsoft.com/office/powerpoint/2010/main" val="919967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Karjääriteenuste, sh karjääriõppe.</a:t>
            </a:r>
            <a:endParaRPr lang="et-EE" dirty="0"/>
          </a:p>
        </p:txBody>
      </p:sp>
      <p:sp>
        <p:nvSpPr>
          <p:cNvPr id="4" name="Slaidinumbri kohatäide 3"/>
          <p:cNvSpPr>
            <a:spLocks noGrp="1"/>
          </p:cNvSpPr>
          <p:nvPr>
            <p:ph type="sldNum" sz="quarter" idx="10"/>
          </p:nvPr>
        </p:nvSpPr>
        <p:spPr/>
        <p:txBody>
          <a:bodyPr/>
          <a:lstStyle/>
          <a:p>
            <a:fld id="{5261DEA9-57F3-4C18-BFB1-08A24C6D92B3}" type="slidenum">
              <a:rPr lang="et-EE" smtClean="0"/>
              <a:pPr/>
              <a:t>10</a:t>
            </a:fld>
            <a:endParaRPr lang="et-EE"/>
          </a:p>
        </p:txBody>
      </p:sp>
    </p:spTree>
    <p:extLst>
      <p:ext uri="{BB962C8B-B14F-4D97-AF65-F5344CB8AC3E}">
        <p14:creationId xmlns:p14="http://schemas.microsoft.com/office/powerpoint/2010/main" val="3102038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Muutke tiitli laadi</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fld id="{A943B1E9-55B6-47BC-8F39-23E16A5AB00B}" type="datetimeFigureOut">
              <a:rPr lang="et-EE" smtClean="0"/>
              <a:pPr/>
              <a:t>12.06.2013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BF67D60-64AC-4955-B940-25441AE4B4A9}" type="slidenum">
              <a:rPr lang="et-EE" smtClean="0"/>
              <a:pPr/>
              <a:t>‹#›</a:t>
            </a:fld>
            <a:endParaRPr lang="et-EE"/>
          </a:p>
        </p:txBody>
      </p:sp>
    </p:spTree>
    <p:extLst>
      <p:ext uri="{BB962C8B-B14F-4D97-AF65-F5344CB8AC3E}">
        <p14:creationId xmlns:p14="http://schemas.microsoft.com/office/powerpoint/2010/main" val="1719861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A943B1E9-55B6-47BC-8F39-23E16A5AB00B}" type="datetimeFigureOut">
              <a:rPr lang="et-EE" smtClean="0"/>
              <a:pPr/>
              <a:t>12.06.2013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BF67D60-64AC-4955-B940-25441AE4B4A9}" type="slidenum">
              <a:rPr lang="et-EE" smtClean="0"/>
              <a:pPr/>
              <a:t>‹#›</a:t>
            </a:fld>
            <a:endParaRPr lang="et-EE"/>
          </a:p>
        </p:txBody>
      </p:sp>
    </p:spTree>
    <p:extLst>
      <p:ext uri="{BB962C8B-B14F-4D97-AF65-F5344CB8AC3E}">
        <p14:creationId xmlns:p14="http://schemas.microsoft.com/office/powerpoint/2010/main" val="2640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A943B1E9-55B6-47BC-8F39-23E16A5AB00B}" type="datetimeFigureOut">
              <a:rPr lang="et-EE" smtClean="0"/>
              <a:pPr/>
              <a:t>12.06.2013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BF67D60-64AC-4955-B940-25441AE4B4A9}" type="slidenum">
              <a:rPr lang="et-EE" smtClean="0"/>
              <a:pPr/>
              <a:t>‹#›</a:t>
            </a:fld>
            <a:endParaRPr lang="et-EE"/>
          </a:p>
        </p:txBody>
      </p:sp>
    </p:spTree>
    <p:extLst>
      <p:ext uri="{BB962C8B-B14F-4D97-AF65-F5344CB8AC3E}">
        <p14:creationId xmlns:p14="http://schemas.microsoft.com/office/powerpoint/2010/main" val="2288549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4293790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2157457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582975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6" name="Footer Placeholder 5"/>
          <p:cNvSpPr>
            <a:spLocks noGrp="1"/>
          </p:cNvSpPr>
          <p:nvPr>
            <p:ph type="ftr" sz="quarter" idx="11"/>
          </p:nvPr>
        </p:nvSpPr>
        <p:spPr/>
        <p:txBody>
          <a:bodyPr/>
          <a:lstStyle/>
          <a:p>
            <a:endParaRPr lang="et-EE">
              <a:solidFill>
                <a:prstClr val="black">
                  <a:tint val="75000"/>
                </a:prstClr>
              </a:solidFill>
            </a:endParaRPr>
          </a:p>
        </p:txBody>
      </p:sp>
      <p:sp>
        <p:nvSpPr>
          <p:cNvPr id="7" name="Slide Number Placeholder 6"/>
          <p:cNvSpPr>
            <a:spLocks noGrp="1"/>
          </p:cNvSpPr>
          <p:nvPr>
            <p:ph type="sldNum" sz="quarter" idx="12"/>
          </p:nvPr>
        </p:nvSpPr>
        <p:spPr/>
        <p:txBody>
          <a:body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1540046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8" name="Footer Placeholder 7"/>
          <p:cNvSpPr>
            <a:spLocks noGrp="1"/>
          </p:cNvSpPr>
          <p:nvPr>
            <p:ph type="ftr" sz="quarter" idx="11"/>
          </p:nvPr>
        </p:nvSpPr>
        <p:spPr/>
        <p:txBody>
          <a:bodyPr/>
          <a:lstStyle/>
          <a:p>
            <a:endParaRPr lang="et-EE">
              <a:solidFill>
                <a:prstClr val="black">
                  <a:tint val="75000"/>
                </a:prstClr>
              </a:solidFill>
            </a:endParaRPr>
          </a:p>
        </p:txBody>
      </p:sp>
      <p:sp>
        <p:nvSpPr>
          <p:cNvPr id="9" name="Slide Number Placeholder 8"/>
          <p:cNvSpPr>
            <a:spLocks noGrp="1"/>
          </p:cNvSpPr>
          <p:nvPr>
            <p:ph type="sldNum" sz="quarter" idx="12"/>
          </p:nvPr>
        </p:nvSpPr>
        <p:spPr/>
        <p:txBody>
          <a:body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3523443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4" name="Footer Placeholder 3"/>
          <p:cNvSpPr>
            <a:spLocks noGrp="1"/>
          </p:cNvSpPr>
          <p:nvPr>
            <p:ph type="ftr" sz="quarter" idx="11"/>
          </p:nvPr>
        </p:nvSpPr>
        <p:spPr/>
        <p:txBody>
          <a:bodyPr/>
          <a:lstStyle/>
          <a:p>
            <a:endParaRPr lang="et-EE">
              <a:solidFill>
                <a:prstClr val="black">
                  <a:tint val="75000"/>
                </a:prstClr>
              </a:solidFill>
            </a:endParaRPr>
          </a:p>
        </p:txBody>
      </p:sp>
      <p:sp>
        <p:nvSpPr>
          <p:cNvPr id="5" name="Slide Number Placeholder 4"/>
          <p:cNvSpPr>
            <a:spLocks noGrp="1"/>
          </p:cNvSpPr>
          <p:nvPr>
            <p:ph type="sldNum" sz="quarter" idx="12"/>
          </p:nvPr>
        </p:nvSpPr>
        <p:spPr/>
        <p:txBody>
          <a:body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3730417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3" name="Footer Placeholder 2"/>
          <p:cNvSpPr>
            <a:spLocks noGrp="1"/>
          </p:cNvSpPr>
          <p:nvPr>
            <p:ph type="ftr" sz="quarter" idx="11"/>
          </p:nvPr>
        </p:nvSpPr>
        <p:spPr/>
        <p:txBody>
          <a:bodyPr/>
          <a:lstStyle/>
          <a:p>
            <a:endParaRPr lang="et-EE">
              <a:solidFill>
                <a:prstClr val="black">
                  <a:tint val="75000"/>
                </a:prstClr>
              </a:solidFill>
            </a:endParaRPr>
          </a:p>
        </p:txBody>
      </p:sp>
      <p:sp>
        <p:nvSpPr>
          <p:cNvPr id="4" name="Slide Number Placeholder 3"/>
          <p:cNvSpPr>
            <a:spLocks noGrp="1"/>
          </p:cNvSpPr>
          <p:nvPr>
            <p:ph type="sldNum" sz="quarter" idx="12"/>
          </p:nvPr>
        </p:nvSpPr>
        <p:spPr/>
        <p:txBody>
          <a:body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376073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6" name="Footer Placeholder 5"/>
          <p:cNvSpPr>
            <a:spLocks noGrp="1"/>
          </p:cNvSpPr>
          <p:nvPr>
            <p:ph type="ftr" sz="quarter" idx="11"/>
          </p:nvPr>
        </p:nvSpPr>
        <p:spPr/>
        <p:txBody>
          <a:bodyPr/>
          <a:lstStyle/>
          <a:p>
            <a:endParaRPr lang="et-EE">
              <a:solidFill>
                <a:prstClr val="black">
                  <a:tint val="75000"/>
                </a:prstClr>
              </a:solidFill>
            </a:endParaRPr>
          </a:p>
        </p:txBody>
      </p:sp>
      <p:sp>
        <p:nvSpPr>
          <p:cNvPr id="7" name="Slide Number Placeholder 6"/>
          <p:cNvSpPr>
            <a:spLocks noGrp="1"/>
          </p:cNvSpPr>
          <p:nvPr>
            <p:ph type="sldNum" sz="quarter" idx="12"/>
          </p:nvPr>
        </p:nvSpPr>
        <p:spPr/>
        <p:txBody>
          <a:body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565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A943B1E9-55B6-47BC-8F39-23E16A5AB00B}" type="datetimeFigureOut">
              <a:rPr lang="et-EE" smtClean="0"/>
              <a:pPr/>
              <a:t>12.06.2013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BF67D60-64AC-4955-B940-25441AE4B4A9}" type="slidenum">
              <a:rPr lang="et-EE" smtClean="0"/>
              <a:pPr/>
              <a:t>‹#›</a:t>
            </a:fld>
            <a:endParaRPr lang="et-EE"/>
          </a:p>
        </p:txBody>
      </p:sp>
    </p:spTree>
    <p:extLst>
      <p:ext uri="{BB962C8B-B14F-4D97-AF65-F5344CB8AC3E}">
        <p14:creationId xmlns:p14="http://schemas.microsoft.com/office/powerpoint/2010/main" val="5518019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6" name="Footer Placeholder 5"/>
          <p:cNvSpPr>
            <a:spLocks noGrp="1"/>
          </p:cNvSpPr>
          <p:nvPr>
            <p:ph type="ftr" sz="quarter" idx="11"/>
          </p:nvPr>
        </p:nvSpPr>
        <p:spPr/>
        <p:txBody>
          <a:bodyPr/>
          <a:lstStyle/>
          <a:p>
            <a:endParaRPr lang="et-EE">
              <a:solidFill>
                <a:prstClr val="black">
                  <a:tint val="75000"/>
                </a:prstClr>
              </a:solidFill>
            </a:endParaRPr>
          </a:p>
        </p:txBody>
      </p:sp>
      <p:sp>
        <p:nvSpPr>
          <p:cNvPr id="7" name="Slide Number Placeholder 6"/>
          <p:cNvSpPr>
            <a:spLocks noGrp="1"/>
          </p:cNvSpPr>
          <p:nvPr>
            <p:ph type="sldNum" sz="quarter" idx="12"/>
          </p:nvPr>
        </p:nvSpPr>
        <p:spPr/>
        <p:txBody>
          <a:body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751014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11143752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2493739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fld id="{A943B1E9-55B6-47BC-8F39-23E16A5AB00B}" type="datetimeFigureOut">
              <a:rPr lang="et-EE" smtClean="0"/>
              <a:pPr/>
              <a:t>12.06.2013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BF67D60-64AC-4955-B940-25441AE4B4A9}" type="slidenum">
              <a:rPr lang="et-EE" smtClean="0"/>
              <a:pPr/>
              <a:t>‹#›</a:t>
            </a:fld>
            <a:endParaRPr lang="et-EE"/>
          </a:p>
        </p:txBody>
      </p:sp>
    </p:spTree>
    <p:extLst>
      <p:ext uri="{BB962C8B-B14F-4D97-AF65-F5344CB8AC3E}">
        <p14:creationId xmlns:p14="http://schemas.microsoft.com/office/powerpoint/2010/main" val="593889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A943B1E9-55B6-47BC-8F39-23E16A5AB00B}" type="datetimeFigureOut">
              <a:rPr lang="et-EE" smtClean="0"/>
              <a:pPr/>
              <a:t>12.06.2013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BF67D60-64AC-4955-B940-25441AE4B4A9}" type="slidenum">
              <a:rPr lang="et-EE" smtClean="0"/>
              <a:pPr/>
              <a:t>‹#›</a:t>
            </a:fld>
            <a:endParaRPr lang="et-EE"/>
          </a:p>
        </p:txBody>
      </p:sp>
    </p:spTree>
    <p:extLst>
      <p:ext uri="{BB962C8B-B14F-4D97-AF65-F5344CB8AC3E}">
        <p14:creationId xmlns:p14="http://schemas.microsoft.com/office/powerpoint/2010/main" val="318215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A943B1E9-55B6-47BC-8F39-23E16A5AB00B}" type="datetimeFigureOut">
              <a:rPr lang="et-EE" smtClean="0"/>
              <a:pPr/>
              <a:t>12.06.2013</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ABF67D60-64AC-4955-B940-25441AE4B4A9}" type="slidenum">
              <a:rPr lang="et-EE" smtClean="0"/>
              <a:pPr/>
              <a:t>‹#›</a:t>
            </a:fld>
            <a:endParaRPr lang="et-EE"/>
          </a:p>
        </p:txBody>
      </p:sp>
    </p:spTree>
    <p:extLst>
      <p:ext uri="{BB962C8B-B14F-4D97-AF65-F5344CB8AC3E}">
        <p14:creationId xmlns:p14="http://schemas.microsoft.com/office/powerpoint/2010/main" val="322830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p>
            <a:fld id="{A943B1E9-55B6-47BC-8F39-23E16A5AB00B}" type="datetimeFigureOut">
              <a:rPr lang="et-EE" smtClean="0"/>
              <a:pPr/>
              <a:t>12.06.2013</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ABF67D60-64AC-4955-B940-25441AE4B4A9}" type="slidenum">
              <a:rPr lang="et-EE" smtClean="0"/>
              <a:pPr/>
              <a:t>‹#›</a:t>
            </a:fld>
            <a:endParaRPr lang="et-EE"/>
          </a:p>
        </p:txBody>
      </p:sp>
    </p:spTree>
    <p:extLst>
      <p:ext uri="{BB962C8B-B14F-4D97-AF65-F5344CB8AC3E}">
        <p14:creationId xmlns:p14="http://schemas.microsoft.com/office/powerpoint/2010/main" val="123754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A943B1E9-55B6-47BC-8F39-23E16A5AB00B}" type="datetimeFigureOut">
              <a:rPr lang="et-EE" smtClean="0"/>
              <a:pPr/>
              <a:t>12.06.2013</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ABF67D60-64AC-4955-B940-25441AE4B4A9}" type="slidenum">
              <a:rPr lang="et-EE" smtClean="0"/>
              <a:pPr/>
              <a:t>‹#›</a:t>
            </a:fld>
            <a:endParaRPr lang="et-EE"/>
          </a:p>
        </p:txBody>
      </p:sp>
    </p:spTree>
    <p:extLst>
      <p:ext uri="{BB962C8B-B14F-4D97-AF65-F5344CB8AC3E}">
        <p14:creationId xmlns:p14="http://schemas.microsoft.com/office/powerpoint/2010/main" val="354257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A943B1E9-55B6-47BC-8F39-23E16A5AB00B}" type="datetimeFigureOut">
              <a:rPr lang="et-EE" smtClean="0"/>
              <a:pPr/>
              <a:t>12.06.2013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BF67D60-64AC-4955-B940-25441AE4B4A9}" type="slidenum">
              <a:rPr lang="et-EE" smtClean="0"/>
              <a:pPr/>
              <a:t>‹#›</a:t>
            </a:fld>
            <a:endParaRPr lang="et-EE"/>
          </a:p>
        </p:txBody>
      </p:sp>
    </p:spTree>
    <p:extLst>
      <p:ext uri="{BB962C8B-B14F-4D97-AF65-F5344CB8AC3E}">
        <p14:creationId xmlns:p14="http://schemas.microsoft.com/office/powerpoint/2010/main" val="352586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A943B1E9-55B6-47BC-8F39-23E16A5AB00B}" type="datetimeFigureOut">
              <a:rPr lang="et-EE" smtClean="0"/>
              <a:pPr/>
              <a:t>12.06.2013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BF67D60-64AC-4955-B940-25441AE4B4A9}" type="slidenum">
              <a:rPr lang="et-EE" smtClean="0"/>
              <a:pPr/>
              <a:t>‹#›</a:t>
            </a:fld>
            <a:endParaRPr lang="et-EE"/>
          </a:p>
        </p:txBody>
      </p:sp>
    </p:spTree>
    <p:extLst>
      <p:ext uri="{BB962C8B-B14F-4D97-AF65-F5344CB8AC3E}">
        <p14:creationId xmlns:p14="http://schemas.microsoft.com/office/powerpoint/2010/main" val="902659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Muutke tiitli laadi</a:t>
            </a:r>
            <a:endParaRPr lang="et-EE"/>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43B1E9-55B6-47BC-8F39-23E16A5AB00B}" type="datetimeFigureOut">
              <a:rPr lang="et-EE" smtClean="0"/>
              <a:pPr/>
              <a:t>12.06.2013</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67D60-64AC-4955-B940-25441AE4B4A9}" type="slidenum">
              <a:rPr lang="et-EE" smtClean="0"/>
              <a:pPr/>
              <a:t>‹#›</a:t>
            </a:fld>
            <a:endParaRPr lang="et-EE"/>
          </a:p>
        </p:txBody>
      </p:sp>
    </p:spTree>
    <p:extLst>
      <p:ext uri="{BB962C8B-B14F-4D97-AF65-F5344CB8AC3E}">
        <p14:creationId xmlns:p14="http://schemas.microsoft.com/office/powerpoint/2010/main" val="2017653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13B55-E4FE-48CE-8276-60D223D5DA70}" type="datetimeFigureOut">
              <a:rPr lang="et-EE" smtClean="0">
                <a:solidFill>
                  <a:prstClr val="black">
                    <a:tint val="75000"/>
                  </a:prstClr>
                </a:solidFill>
              </a:rPr>
              <a:pPr/>
              <a:t>12.06.2013</a:t>
            </a:fld>
            <a:endParaRPr lang="et-E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35138-AF14-4EC1-B251-49AE057A45F9}"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2398879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ctrTitle"/>
          </p:nvPr>
        </p:nvSpPr>
        <p:spPr/>
        <p:txBody>
          <a:bodyPr>
            <a:normAutofit/>
          </a:bodyPr>
          <a:lstStyle/>
          <a:p>
            <a:r>
              <a:rPr lang="et-EE" b="1" i="1" dirty="0" smtClean="0">
                <a:solidFill>
                  <a:srgbClr val="0070C0"/>
                </a:solidFill>
              </a:rPr>
              <a:t>ELUKESTEV ÕPE JA TÖÖTURG </a:t>
            </a:r>
            <a:r>
              <a:rPr lang="et-EE" dirty="0" smtClean="0"/>
              <a:t/>
            </a:r>
            <a:br>
              <a:rPr lang="et-EE" dirty="0" smtClean="0"/>
            </a:br>
            <a:endParaRPr lang="et-EE" dirty="0"/>
          </a:p>
        </p:txBody>
      </p:sp>
      <p:sp>
        <p:nvSpPr>
          <p:cNvPr id="5" name="Alapealkiri 4"/>
          <p:cNvSpPr>
            <a:spLocks noGrp="1"/>
          </p:cNvSpPr>
          <p:nvPr>
            <p:ph type="subTitle" idx="1"/>
          </p:nvPr>
        </p:nvSpPr>
        <p:spPr>
          <a:xfrm>
            <a:off x="1331640" y="3933056"/>
            <a:ext cx="6400800" cy="1368152"/>
          </a:xfrm>
        </p:spPr>
        <p:txBody>
          <a:bodyPr>
            <a:normAutofit fontScale="85000" lnSpcReduction="10000"/>
          </a:bodyPr>
          <a:lstStyle/>
          <a:p>
            <a:r>
              <a:rPr lang="et-EE" dirty="0" smtClean="0"/>
              <a:t>Ants Sild</a:t>
            </a:r>
          </a:p>
          <a:p>
            <a:r>
              <a:rPr lang="et-EE" dirty="0" smtClean="0"/>
              <a:t>Strateegia juhtrühma liige</a:t>
            </a:r>
          </a:p>
          <a:p>
            <a:r>
              <a:rPr lang="et-EE" dirty="0" smtClean="0"/>
              <a:t>13.06.2013</a:t>
            </a:r>
            <a:endParaRPr lang="et-EE" dirty="0"/>
          </a:p>
        </p:txBody>
      </p:sp>
    </p:spTree>
    <p:extLst>
      <p:ext uri="{BB962C8B-B14F-4D97-AF65-F5344CB8AC3E}">
        <p14:creationId xmlns:p14="http://schemas.microsoft.com/office/powerpoint/2010/main" val="1488779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solidFill>
                  <a:srgbClr val="0070C0"/>
                </a:solidFill>
              </a:rPr>
              <a:t>Strateegilised meetmed – (2)</a:t>
            </a:r>
            <a:endParaRPr lang="et-EE" dirty="0">
              <a:solidFill>
                <a:srgbClr val="0070C0"/>
              </a:solidFill>
            </a:endParaRPr>
          </a:p>
        </p:txBody>
      </p:sp>
      <p:sp>
        <p:nvSpPr>
          <p:cNvPr id="3" name="Sisu kohatäide 2"/>
          <p:cNvSpPr>
            <a:spLocks noGrp="1"/>
          </p:cNvSpPr>
          <p:nvPr>
            <p:ph idx="1"/>
          </p:nvPr>
        </p:nvSpPr>
        <p:spPr>
          <a:xfrm>
            <a:off x="457200" y="1600200"/>
            <a:ext cx="8229600" cy="4925144"/>
          </a:xfrm>
        </p:spPr>
        <p:txBody>
          <a:bodyPr>
            <a:noAutofit/>
          </a:bodyPr>
          <a:lstStyle/>
          <a:p>
            <a:pPr marL="0" indent="0">
              <a:buNone/>
            </a:pPr>
            <a:r>
              <a:rPr lang="et-EE" dirty="0" smtClean="0"/>
              <a:t>2. </a:t>
            </a:r>
            <a:r>
              <a:rPr lang="et-EE" u="sng" dirty="0" smtClean="0"/>
              <a:t>Karjääriteenuste </a:t>
            </a:r>
            <a:r>
              <a:rPr lang="et-EE" u="sng" dirty="0" smtClean="0"/>
              <a:t>pakkumine </a:t>
            </a:r>
            <a:r>
              <a:rPr lang="et-EE" dirty="0" smtClean="0"/>
              <a:t>põhikoolis, gümnaasiumis ja </a:t>
            </a:r>
            <a:r>
              <a:rPr lang="et-EE" dirty="0"/>
              <a:t>täiskasvanutele. Prioriteediks </a:t>
            </a:r>
            <a:r>
              <a:rPr lang="et-EE" dirty="0" smtClean="0"/>
              <a:t>põhikooli </a:t>
            </a:r>
            <a:r>
              <a:rPr lang="et-EE" dirty="0"/>
              <a:t>III aste, kus tagatakse </a:t>
            </a:r>
            <a:r>
              <a:rPr lang="et-EE" dirty="0" smtClean="0"/>
              <a:t>karjääriõpe ja nõustamine võimetele </a:t>
            </a:r>
            <a:r>
              <a:rPr lang="et-EE" dirty="0" smtClean="0"/>
              <a:t>ja huvidele vastavateks haridusvalikuteks kõigile </a:t>
            </a:r>
            <a:r>
              <a:rPr lang="et-EE" dirty="0"/>
              <a:t>õpilastele.</a:t>
            </a:r>
          </a:p>
          <a:p>
            <a:pPr marL="0" indent="0">
              <a:buNone/>
            </a:pPr>
            <a:endParaRPr lang="et-EE" sz="2400" dirty="0"/>
          </a:p>
          <a:p>
            <a:pPr marL="0" lvl="0" indent="0">
              <a:buNone/>
            </a:pPr>
            <a:r>
              <a:rPr lang="et-EE" dirty="0" smtClean="0">
                <a:solidFill>
                  <a:prstClr val="black"/>
                </a:solidFill>
              </a:rPr>
              <a:t>3. Komplekssete </a:t>
            </a:r>
            <a:r>
              <a:rPr lang="et-EE" dirty="0">
                <a:solidFill>
                  <a:prstClr val="black"/>
                </a:solidFill>
              </a:rPr>
              <a:t>meetmete väljatöötamine majanduse </a:t>
            </a:r>
            <a:r>
              <a:rPr lang="et-EE" u="sng" dirty="0">
                <a:solidFill>
                  <a:prstClr val="black"/>
                </a:solidFill>
              </a:rPr>
              <a:t>kasvuvaldkondadele tööjõu ettevalmistamiseks</a:t>
            </a:r>
          </a:p>
          <a:p>
            <a:pPr marL="0" indent="0">
              <a:buNone/>
            </a:pPr>
            <a:endParaRPr lang="et-EE" sz="2400" dirty="0"/>
          </a:p>
        </p:txBody>
      </p:sp>
    </p:spTree>
    <p:extLst>
      <p:ext uri="{BB962C8B-B14F-4D97-AF65-F5344CB8AC3E}">
        <p14:creationId xmlns:p14="http://schemas.microsoft.com/office/powerpoint/2010/main" val="2303745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solidFill>
                  <a:srgbClr val="0070C0"/>
                </a:solidFill>
              </a:rPr>
              <a:t>Strateegilised meetmed – (3)</a:t>
            </a:r>
            <a:endParaRPr lang="et-EE" dirty="0">
              <a:solidFill>
                <a:srgbClr val="0070C0"/>
              </a:solidFill>
            </a:endParaRPr>
          </a:p>
        </p:txBody>
      </p:sp>
      <p:sp>
        <p:nvSpPr>
          <p:cNvPr id="3" name="Sisu kohatäide 2"/>
          <p:cNvSpPr>
            <a:spLocks noGrp="1"/>
          </p:cNvSpPr>
          <p:nvPr>
            <p:ph idx="1"/>
          </p:nvPr>
        </p:nvSpPr>
        <p:spPr>
          <a:xfrm>
            <a:off x="457200" y="1600200"/>
            <a:ext cx="8229600" cy="4925144"/>
          </a:xfrm>
        </p:spPr>
        <p:txBody>
          <a:bodyPr>
            <a:noAutofit/>
          </a:bodyPr>
          <a:lstStyle/>
          <a:p>
            <a:pPr marL="0" indent="0">
              <a:buNone/>
            </a:pPr>
            <a:r>
              <a:rPr lang="et-EE" b="1" u="sng" dirty="0" smtClean="0"/>
              <a:t>4. Praktikakorraldus</a:t>
            </a:r>
            <a:r>
              <a:rPr lang="et-EE" dirty="0" smtClean="0"/>
              <a:t>e keskne </a:t>
            </a:r>
            <a:r>
              <a:rPr lang="et-EE" dirty="0"/>
              <a:t>arendusprogramm, mis on suunatud nii kutseõppeasutustele kui kõrgkoolidele ja mis võtab arvesse eri majandusharude </a:t>
            </a:r>
            <a:r>
              <a:rPr lang="et-EE" dirty="0" smtClean="0"/>
              <a:t>tingimusi</a:t>
            </a:r>
          </a:p>
          <a:p>
            <a:pPr marL="0" indent="0">
              <a:buNone/>
            </a:pPr>
            <a:endParaRPr lang="et-EE" dirty="0" smtClean="0"/>
          </a:p>
          <a:p>
            <a:pPr marL="0" indent="0">
              <a:buNone/>
            </a:pPr>
            <a:r>
              <a:rPr lang="et-EE" dirty="0" smtClean="0"/>
              <a:t>5. </a:t>
            </a:r>
            <a:r>
              <a:rPr lang="et-EE" dirty="0">
                <a:solidFill>
                  <a:prstClr val="black"/>
                </a:solidFill>
              </a:rPr>
              <a:t>Tingimuste loomine </a:t>
            </a:r>
            <a:r>
              <a:rPr lang="et-EE" b="1" u="sng" dirty="0">
                <a:solidFill>
                  <a:prstClr val="black"/>
                </a:solidFill>
              </a:rPr>
              <a:t>madala konkurentsi-võimega inimestele õppes osalemiseks  </a:t>
            </a:r>
            <a:br>
              <a:rPr lang="et-EE" b="1" u="sng" dirty="0">
                <a:solidFill>
                  <a:prstClr val="black"/>
                </a:solidFill>
              </a:rPr>
            </a:br>
            <a:r>
              <a:rPr lang="et-EE" dirty="0">
                <a:solidFill>
                  <a:prstClr val="black"/>
                </a:solidFill>
              </a:rPr>
              <a:t>et omandada uus kvalifikatsioon, et hiljem end parimal võimalikul viisil teostada tööelus.</a:t>
            </a:r>
            <a:endParaRPr lang="et-EE" sz="1800" dirty="0"/>
          </a:p>
        </p:txBody>
      </p:sp>
    </p:spTree>
    <p:extLst>
      <p:ext uri="{BB962C8B-B14F-4D97-AF65-F5344CB8AC3E}">
        <p14:creationId xmlns:p14="http://schemas.microsoft.com/office/powerpoint/2010/main" val="1129838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solidFill>
                  <a:srgbClr val="0070C0"/>
                </a:solidFill>
              </a:rPr>
              <a:t>Muud arutatud meetmed</a:t>
            </a:r>
            <a:endParaRPr lang="et-EE" dirty="0">
              <a:solidFill>
                <a:srgbClr val="0070C0"/>
              </a:solidFill>
            </a:endParaRPr>
          </a:p>
        </p:txBody>
      </p:sp>
      <p:sp>
        <p:nvSpPr>
          <p:cNvPr id="3" name="Sisu kohatäide 2"/>
          <p:cNvSpPr>
            <a:spLocks noGrp="1"/>
          </p:cNvSpPr>
          <p:nvPr>
            <p:ph idx="1"/>
          </p:nvPr>
        </p:nvSpPr>
        <p:spPr/>
        <p:txBody>
          <a:bodyPr>
            <a:normAutofit fontScale="70000" lnSpcReduction="20000"/>
          </a:bodyPr>
          <a:lstStyle/>
          <a:p>
            <a:r>
              <a:rPr lang="et-EE" dirty="0" smtClean="0"/>
              <a:t>Põhihariduse </a:t>
            </a:r>
            <a:r>
              <a:rPr lang="et-EE" dirty="0"/>
              <a:t>ning keskhariduse järgsete </a:t>
            </a:r>
            <a:r>
              <a:rPr lang="et-EE" dirty="0" smtClean="0"/>
              <a:t>kutseõppe </a:t>
            </a:r>
            <a:r>
              <a:rPr lang="et-EE" b="1" dirty="0" smtClean="0"/>
              <a:t>õppekavade inventuur, </a:t>
            </a:r>
            <a:r>
              <a:rPr lang="et-EE" dirty="0" smtClean="0"/>
              <a:t>et </a:t>
            </a:r>
            <a:r>
              <a:rPr lang="et-EE" dirty="0"/>
              <a:t>tagada </a:t>
            </a:r>
            <a:r>
              <a:rPr lang="et-EE" dirty="0" smtClean="0"/>
              <a:t>nende </a:t>
            </a:r>
            <a:r>
              <a:rPr lang="et-EE" dirty="0"/>
              <a:t>sisu vastavus tööturu </a:t>
            </a:r>
            <a:r>
              <a:rPr lang="et-EE" dirty="0" smtClean="0"/>
              <a:t>nõuetele</a:t>
            </a:r>
            <a:endParaRPr lang="et-EE" dirty="0"/>
          </a:p>
          <a:p>
            <a:r>
              <a:rPr lang="et-EE" b="1" dirty="0" smtClean="0"/>
              <a:t>Täiendõppe rahastamismudel</a:t>
            </a:r>
            <a:r>
              <a:rPr lang="et-EE" dirty="0" smtClean="0"/>
              <a:t>, </a:t>
            </a:r>
            <a:r>
              <a:rPr lang="et-EE" dirty="0"/>
              <a:t>mis suurendab </a:t>
            </a:r>
            <a:r>
              <a:rPr lang="et-EE" dirty="0" smtClean="0"/>
              <a:t>osapoolte </a:t>
            </a:r>
            <a:r>
              <a:rPr lang="et-EE" dirty="0"/>
              <a:t>omavastutust ja valikuvabadust.</a:t>
            </a:r>
          </a:p>
          <a:p>
            <a:r>
              <a:rPr lang="et-EE" dirty="0" smtClean="0"/>
              <a:t>Info </a:t>
            </a:r>
            <a:r>
              <a:rPr lang="et-EE" dirty="0"/>
              <a:t>ja nõustamine uue kvalifikatsiooni omandamise </a:t>
            </a:r>
            <a:r>
              <a:rPr lang="et-EE" b="1" dirty="0"/>
              <a:t>õpiteedest ja vastavad kompetentsipõhised </a:t>
            </a:r>
            <a:r>
              <a:rPr lang="et-EE" b="1" dirty="0" err="1"/>
              <a:t>modulaarsed</a:t>
            </a:r>
            <a:r>
              <a:rPr lang="et-EE" b="1" dirty="0"/>
              <a:t> </a:t>
            </a:r>
            <a:r>
              <a:rPr lang="et-EE" b="1" dirty="0" smtClean="0"/>
              <a:t>(</a:t>
            </a:r>
            <a:r>
              <a:rPr lang="et-EE" b="1" dirty="0" err="1" smtClean="0"/>
              <a:t>täiend)koolituskursused</a:t>
            </a:r>
            <a:r>
              <a:rPr lang="et-EE" b="1" dirty="0"/>
              <a:t>,</a:t>
            </a:r>
            <a:r>
              <a:rPr lang="et-EE" dirty="0"/>
              <a:t> mis võimaldavad kvalifikatsioonide omandamist osade </a:t>
            </a:r>
            <a:r>
              <a:rPr lang="et-EE" dirty="0" smtClean="0"/>
              <a:t>kaupa</a:t>
            </a:r>
            <a:endParaRPr lang="et-EE" dirty="0"/>
          </a:p>
          <a:p>
            <a:r>
              <a:rPr lang="et-EE" dirty="0" smtClean="0"/>
              <a:t>Tingimuste </a:t>
            </a:r>
            <a:r>
              <a:rPr lang="et-EE" dirty="0"/>
              <a:t>loomine kutseõppe intensiivistamiseks, </a:t>
            </a:r>
            <a:r>
              <a:rPr lang="et-EE" b="1" dirty="0"/>
              <a:t>paindlike õpivõimaluste loomiseks (nii õppevormide kui ajalise kestvuse mõttes) ja osakutsete kaupa kvalifikatsiooni omandamiseks </a:t>
            </a:r>
            <a:endParaRPr lang="et-EE" b="1" dirty="0" smtClean="0"/>
          </a:p>
          <a:p>
            <a:r>
              <a:rPr lang="et-EE" dirty="0" smtClean="0"/>
              <a:t>Avatuse </a:t>
            </a:r>
            <a:r>
              <a:rPr lang="et-EE" dirty="0"/>
              <a:t>ja </a:t>
            </a:r>
            <a:r>
              <a:rPr lang="et-EE" b="1" dirty="0"/>
              <a:t>rahvusvahelise koostöövõimekuse </a:t>
            </a:r>
            <a:r>
              <a:rPr lang="et-EE" dirty="0"/>
              <a:t>suurendamine kõigil haridustasemetel. </a:t>
            </a:r>
            <a:endParaRPr lang="et-EE" dirty="0" smtClean="0"/>
          </a:p>
          <a:p>
            <a:r>
              <a:rPr lang="et-EE" dirty="0" smtClean="0"/>
              <a:t>Rida meetmeid </a:t>
            </a:r>
            <a:r>
              <a:rPr lang="et-EE" b="1" dirty="0" smtClean="0"/>
              <a:t>õpetamise ja õppekavade kvaliteedi parandamiseks</a:t>
            </a:r>
            <a:endParaRPr lang="et-EE" b="1" dirty="0"/>
          </a:p>
          <a:p>
            <a:endParaRPr lang="et-EE" dirty="0"/>
          </a:p>
        </p:txBody>
      </p:sp>
    </p:spTree>
    <p:extLst>
      <p:ext uri="{BB962C8B-B14F-4D97-AF65-F5344CB8AC3E}">
        <p14:creationId xmlns:p14="http://schemas.microsoft.com/office/powerpoint/2010/main" val="2751841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chemeClr val="accent1"/>
                </a:solidFill>
              </a:rPr>
              <a:t>Küsimused aruteluks</a:t>
            </a:r>
            <a:endParaRPr lang="et-EE" b="1"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t-EE" dirty="0" smtClean="0"/>
              <a:t>Millised </a:t>
            </a:r>
            <a:r>
              <a:rPr lang="et-EE" dirty="0"/>
              <a:t>on </a:t>
            </a:r>
            <a:r>
              <a:rPr lang="et-EE" dirty="0" smtClean="0"/>
              <a:t>3 </a:t>
            </a:r>
            <a:r>
              <a:rPr lang="et-EE" dirty="0"/>
              <a:t>kõige olulisemat eesmärki, mis tuleks aastaks 2020 elukestva õppe valdkonnas saavutada ning millised on 3 kõige olulisemat asja, mis tuleb nende saavutamiseks ära teha?</a:t>
            </a:r>
          </a:p>
          <a:p>
            <a:r>
              <a:rPr lang="et-EE" dirty="0" smtClean="0"/>
              <a:t>Millised elukestvas õppe ja tööturu sidustamise valdkonnas </a:t>
            </a:r>
            <a:r>
              <a:rPr lang="et-EE" dirty="0"/>
              <a:t>esitatud </a:t>
            </a:r>
            <a:r>
              <a:rPr lang="et-EE" dirty="0" smtClean="0"/>
              <a:t>strateegilistest meetmetest </a:t>
            </a:r>
            <a:r>
              <a:rPr lang="et-EE" dirty="0"/>
              <a:t>on teie hinnangul esmatähtsad? Kas midagi on üle või puudu?</a:t>
            </a:r>
          </a:p>
          <a:p>
            <a:r>
              <a:rPr lang="et-EE" dirty="0" smtClean="0"/>
              <a:t>Kuidas tagada tööturu nõuete piisav arvestamine? Kuidas kaasata tööandjaid?</a:t>
            </a:r>
            <a:endParaRPr lang="et-EE" dirty="0"/>
          </a:p>
        </p:txBody>
      </p:sp>
    </p:spTree>
    <p:extLst>
      <p:ext uri="{BB962C8B-B14F-4D97-AF65-F5344CB8AC3E}">
        <p14:creationId xmlns:p14="http://schemas.microsoft.com/office/powerpoint/2010/main" val="257788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b="1" dirty="0" smtClean="0">
                <a:solidFill>
                  <a:srgbClr val="0070C0"/>
                </a:solidFill>
              </a:rPr>
              <a:t>Elukestva õppe eesmärk</a:t>
            </a:r>
            <a:endParaRPr lang="et-EE" b="1" dirty="0">
              <a:solidFill>
                <a:srgbClr val="0070C0"/>
              </a:solidFill>
            </a:endParaRPr>
          </a:p>
        </p:txBody>
      </p:sp>
      <p:sp>
        <p:nvSpPr>
          <p:cNvPr id="3" name="Sisu kohatäide 2"/>
          <p:cNvSpPr>
            <a:spLocks noGrp="1"/>
          </p:cNvSpPr>
          <p:nvPr>
            <p:ph idx="1"/>
          </p:nvPr>
        </p:nvSpPr>
        <p:spPr/>
        <p:txBody>
          <a:bodyPr>
            <a:normAutofit/>
          </a:bodyPr>
          <a:lstStyle/>
          <a:p>
            <a:pPr marL="0" indent="0" algn="ctr">
              <a:buNone/>
            </a:pPr>
            <a:r>
              <a:rPr lang="et-EE" dirty="0"/>
              <a:t>K</a:t>
            </a:r>
            <a:r>
              <a:rPr lang="et-EE" dirty="0" smtClean="0"/>
              <a:t>õigile </a:t>
            </a:r>
            <a:r>
              <a:rPr lang="et-EE" dirty="0"/>
              <a:t>Eesti inimestele nende vajadustele ning võimetele vastavate õpivõimaluste loomine kogu elukaare </a:t>
            </a:r>
            <a:r>
              <a:rPr lang="et-EE" dirty="0" smtClean="0"/>
              <a:t>jooksul </a:t>
            </a:r>
          </a:p>
        </p:txBody>
      </p:sp>
      <p:sp>
        <p:nvSpPr>
          <p:cNvPr id="4" name="Sisu kohatäide 2"/>
          <p:cNvSpPr txBox="1">
            <a:spLocks/>
          </p:cNvSpPr>
          <p:nvPr/>
        </p:nvSpPr>
        <p:spPr>
          <a:xfrm>
            <a:off x="439533" y="314096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t-EE" dirty="0" smtClean="0">
                <a:solidFill>
                  <a:srgbClr val="C00000"/>
                </a:solidFill>
              </a:rPr>
              <a:t>et tagada neile võimalused  väärikaks eneseteostuseks ühiskonnas ja tööelus</a:t>
            </a:r>
          </a:p>
        </p:txBody>
      </p:sp>
    </p:spTree>
    <p:extLst>
      <p:ext uri="{BB962C8B-B14F-4D97-AF65-F5344CB8AC3E}">
        <p14:creationId xmlns:p14="http://schemas.microsoft.com/office/powerpoint/2010/main" val="420830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b="1" dirty="0">
                <a:solidFill>
                  <a:srgbClr val="0070C0"/>
                </a:solidFill>
              </a:rPr>
              <a:t>E</a:t>
            </a:r>
            <a:r>
              <a:rPr lang="et-EE" b="1" dirty="0" smtClean="0">
                <a:solidFill>
                  <a:srgbClr val="0070C0"/>
                </a:solidFill>
              </a:rPr>
              <a:t>esmärk 1:</a:t>
            </a:r>
            <a:endParaRPr lang="et-EE" b="1" dirty="0">
              <a:solidFill>
                <a:srgbClr val="0070C0"/>
              </a:solidFill>
            </a:endParaRPr>
          </a:p>
        </p:txBody>
      </p:sp>
      <p:sp>
        <p:nvSpPr>
          <p:cNvPr id="3" name="Sisu kohatäide 2"/>
          <p:cNvSpPr>
            <a:spLocks noGrp="1"/>
          </p:cNvSpPr>
          <p:nvPr>
            <p:ph idx="1"/>
          </p:nvPr>
        </p:nvSpPr>
        <p:spPr/>
        <p:txBody>
          <a:bodyPr>
            <a:normAutofit/>
          </a:bodyPr>
          <a:lstStyle/>
          <a:p>
            <a:pPr marL="0" indent="0">
              <a:buNone/>
            </a:pPr>
            <a:r>
              <a:rPr lang="et-EE" dirty="0" smtClean="0"/>
              <a:t>Tööturu ja majandusarengu aspekt on elukestva õppe käsitluse ja  juhtimise orgaaniline osa, mis on  tähtsustatud ja arvestatud sama olulisena</a:t>
            </a:r>
            <a:r>
              <a:rPr lang="fi-FI" dirty="0" smtClean="0"/>
              <a:t>, </a:t>
            </a:r>
            <a:r>
              <a:rPr lang="fi-FI" dirty="0" err="1"/>
              <a:t>kui</a:t>
            </a:r>
            <a:r>
              <a:rPr lang="fi-FI" dirty="0"/>
              <a:t> </a:t>
            </a:r>
            <a:r>
              <a:rPr lang="fi-FI" dirty="0" err="1"/>
              <a:t>õppurid</a:t>
            </a:r>
            <a:r>
              <a:rPr lang="fi-FI" dirty="0"/>
              <a:t> ja </a:t>
            </a:r>
            <a:r>
              <a:rPr lang="fi-FI" dirty="0" err="1" smtClean="0"/>
              <a:t>haridussüsteem</a:t>
            </a:r>
            <a:endParaRPr lang="et-EE" dirty="0" smtClean="0"/>
          </a:p>
          <a:p>
            <a:pPr marL="0" indent="0">
              <a:buNone/>
            </a:pPr>
            <a:endParaRPr lang="et-EE" sz="2800" i="1" dirty="0" smtClean="0"/>
          </a:p>
          <a:p>
            <a:pPr marL="0" indent="0">
              <a:buNone/>
            </a:pPr>
            <a:endParaRPr lang="et-EE" sz="2800" i="1" dirty="0" smtClean="0"/>
          </a:p>
          <a:p>
            <a:pPr marL="0" indent="0">
              <a:buNone/>
            </a:pPr>
            <a:r>
              <a:rPr lang="et-EE" sz="2400" i="1" dirty="0" smtClean="0"/>
              <a:t>Täna tööturu mõõde haridussüsteemi kavandamisel pigem sekundaarne või puudub hoopis</a:t>
            </a:r>
            <a:br>
              <a:rPr lang="et-EE" sz="2400" i="1" dirty="0" smtClean="0"/>
            </a:br>
            <a:r>
              <a:rPr lang="et-EE" sz="2400" i="1" dirty="0" smtClean="0"/>
              <a:t>Tööandjate kaasamiseks sobivad mehhanismid puuduvad.</a:t>
            </a:r>
            <a:endParaRPr lang="fi-FI" sz="2400" i="1" dirty="0"/>
          </a:p>
          <a:p>
            <a:pPr marL="0" indent="0">
              <a:buNone/>
            </a:pPr>
            <a:endParaRPr lang="et-EE" dirty="0" smtClean="0"/>
          </a:p>
        </p:txBody>
      </p:sp>
    </p:spTree>
    <p:extLst>
      <p:ext uri="{BB962C8B-B14F-4D97-AF65-F5344CB8AC3E}">
        <p14:creationId xmlns:p14="http://schemas.microsoft.com/office/powerpoint/2010/main" val="815951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b="1" dirty="0" smtClean="0">
                <a:solidFill>
                  <a:srgbClr val="0070C0"/>
                </a:solidFill>
              </a:rPr>
              <a:t>Kolme </a:t>
            </a:r>
            <a:r>
              <a:rPr lang="et-EE" b="1" dirty="0">
                <a:solidFill>
                  <a:srgbClr val="0070C0"/>
                </a:solidFill>
              </a:rPr>
              <a:t>mõõtme </a:t>
            </a:r>
            <a:r>
              <a:rPr lang="et-EE" b="1" dirty="0" smtClean="0">
                <a:solidFill>
                  <a:srgbClr val="0070C0"/>
                </a:solidFill>
              </a:rPr>
              <a:t>kooskõla!</a:t>
            </a:r>
            <a:endParaRPr lang="et-EE" b="1" dirty="0">
              <a:solidFill>
                <a:srgbClr val="0070C0"/>
              </a:solidFill>
            </a:endParaRPr>
          </a:p>
        </p:txBody>
      </p:sp>
      <p:sp>
        <p:nvSpPr>
          <p:cNvPr id="10" name="Sisu kohatäide 2"/>
          <p:cNvSpPr txBox="1">
            <a:spLocks/>
          </p:cNvSpPr>
          <p:nvPr/>
        </p:nvSpPr>
        <p:spPr>
          <a:xfrm>
            <a:off x="457200" y="4797152"/>
            <a:ext cx="8229600" cy="1329011"/>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t-EE" dirty="0" smtClean="0"/>
              <a:t> EKÕ eesmärgiks on nende kolme kooskõla tõstmine Eesti ja iga Eesti elaniku heaolu ja konkurentsivõime suurendamiseks. Mida suurem kooskõla, seda edukam ja õnnelikum ühiskond! </a:t>
            </a:r>
            <a:endParaRPr lang="et-EE" dirty="0"/>
          </a:p>
        </p:txBody>
      </p:sp>
      <p:graphicFrame>
        <p:nvGraphicFramePr>
          <p:cNvPr id="11" name="Chart 3"/>
          <p:cNvGraphicFramePr>
            <a:graphicFrameLocks/>
          </p:cNvGraphicFramePr>
          <p:nvPr>
            <p:extLst>
              <p:ext uri="{D42A27DB-BD31-4B8C-83A1-F6EECF244321}">
                <p14:modId xmlns:p14="http://schemas.microsoft.com/office/powerpoint/2010/main" val="1536557674"/>
              </p:ext>
            </p:extLst>
          </p:nvPr>
        </p:nvGraphicFramePr>
        <p:xfrm>
          <a:off x="2915816" y="1556792"/>
          <a:ext cx="3024336" cy="2520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2"/>
          <p:cNvGraphicFramePr>
            <a:graphicFrameLocks/>
          </p:cNvGraphicFramePr>
          <p:nvPr>
            <p:extLst>
              <p:ext uri="{D42A27DB-BD31-4B8C-83A1-F6EECF244321}">
                <p14:modId xmlns:p14="http://schemas.microsoft.com/office/powerpoint/2010/main" val="1564668119"/>
              </p:ext>
            </p:extLst>
          </p:nvPr>
        </p:nvGraphicFramePr>
        <p:xfrm>
          <a:off x="6012160" y="1556792"/>
          <a:ext cx="3131840" cy="25202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
          <p:cNvGraphicFramePr>
            <a:graphicFrameLocks/>
          </p:cNvGraphicFramePr>
          <p:nvPr>
            <p:extLst>
              <p:ext uri="{D42A27DB-BD31-4B8C-83A1-F6EECF244321}">
                <p14:modId xmlns:p14="http://schemas.microsoft.com/office/powerpoint/2010/main" val="2175148555"/>
              </p:ext>
            </p:extLst>
          </p:nvPr>
        </p:nvGraphicFramePr>
        <p:xfrm>
          <a:off x="0" y="1556792"/>
          <a:ext cx="2799284" cy="252028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62996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363272" cy="1143000"/>
          </a:xfrm>
        </p:spPr>
        <p:txBody>
          <a:bodyPr>
            <a:normAutofit fontScale="90000"/>
          </a:bodyPr>
          <a:lstStyle/>
          <a:p>
            <a:r>
              <a:rPr lang="et-EE" b="1" dirty="0">
                <a:solidFill>
                  <a:srgbClr val="0070C0"/>
                </a:solidFill>
              </a:rPr>
              <a:t>E</a:t>
            </a:r>
            <a:r>
              <a:rPr lang="et-EE" b="1" dirty="0" smtClean="0">
                <a:solidFill>
                  <a:srgbClr val="0070C0"/>
                </a:solidFill>
              </a:rPr>
              <a:t>esmärk 2:</a:t>
            </a:r>
            <a:br>
              <a:rPr lang="et-EE" b="1" dirty="0" smtClean="0">
                <a:solidFill>
                  <a:srgbClr val="0070C0"/>
                </a:solidFill>
              </a:rPr>
            </a:br>
            <a:r>
              <a:rPr lang="et-EE" sz="4000" b="1" dirty="0" smtClean="0">
                <a:solidFill>
                  <a:srgbClr val="0070C0"/>
                </a:solidFill>
              </a:rPr>
              <a:t>Kvaliteetne sidustatud info otsustamiseks</a:t>
            </a:r>
            <a:endParaRPr lang="et-EE" sz="4000" b="1" dirty="0">
              <a:solidFill>
                <a:srgbClr val="0070C0"/>
              </a:solidFill>
            </a:endParaRPr>
          </a:p>
        </p:txBody>
      </p:sp>
      <p:sp>
        <p:nvSpPr>
          <p:cNvPr id="8" name="TextBox 7"/>
          <p:cNvSpPr txBox="1"/>
          <p:nvPr/>
        </p:nvSpPr>
        <p:spPr>
          <a:xfrm>
            <a:off x="4716455" y="3823593"/>
            <a:ext cx="4085292" cy="1877437"/>
          </a:xfrm>
          <a:prstGeom prst="rect">
            <a:avLst/>
          </a:prstGeom>
          <a:noFill/>
        </p:spPr>
        <p:txBody>
          <a:bodyPr wrap="square" rtlCol="0">
            <a:spAutoFit/>
          </a:bodyPr>
          <a:lstStyle/>
          <a:p>
            <a:r>
              <a:rPr lang="et-EE" b="1" dirty="0" smtClean="0"/>
              <a:t>Haridussüsteemi poolt pakutav täna ja tulevikus:</a:t>
            </a:r>
          </a:p>
          <a:p>
            <a:pPr marL="285750" indent="-285750">
              <a:buFont typeface="Arial" pitchFamily="34" charset="0"/>
              <a:buChar char="•"/>
            </a:pPr>
            <a:r>
              <a:rPr lang="et-EE" sz="1600" dirty="0" smtClean="0"/>
              <a:t>Kvantitatiivne info õppekavadest, õpiteedest, lõpetajatest jms</a:t>
            </a:r>
          </a:p>
          <a:p>
            <a:pPr marL="285750" indent="-285750">
              <a:buFont typeface="Arial" pitchFamily="34" charset="0"/>
              <a:buChar char="•"/>
            </a:pPr>
            <a:r>
              <a:rPr lang="et-EE" sz="1600" dirty="0" smtClean="0"/>
              <a:t>Kvalitatiivne info õpiväljunditest, vajalikest planeeritavatest muutustest, kvaliteedihindamistest jms</a:t>
            </a:r>
          </a:p>
        </p:txBody>
      </p:sp>
      <p:sp>
        <p:nvSpPr>
          <p:cNvPr id="9" name="TextBox 8"/>
          <p:cNvSpPr txBox="1"/>
          <p:nvPr/>
        </p:nvSpPr>
        <p:spPr>
          <a:xfrm>
            <a:off x="251959" y="3823593"/>
            <a:ext cx="4232902" cy="2123658"/>
          </a:xfrm>
          <a:prstGeom prst="rect">
            <a:avLst/>
          </a:prstGeom>
          <a:noFill/>
        </p:spPr>
        <p:txBody>
          <a:bodyPr wrap="square" rtlCol="0">
            <a:spAutoFit/>
          </a:bodyPr>
          <a:lstStyle/>
          <a:p>
            <a:r>
              <a:rPr lang="et-EE" b="1" dirty="0" smtClean="0"/>
              <a:t>Tööturu vajadused täna ja tulevikus:</a:t>
            </a:r>
            <a:br>
              <a:rPr lang="et-EE" b="1" dirty="0" smtClean="0"/>
            </a:br>
            <a:endParaRPr lang="et-EE" b="1" dirty="0" smtClean="0"/>
          </a:p>
          <a:p>
            <a:pPr marL="285750" indent="-285750">
              <a:buFont typeface="Arial" pitchFamily="34" charset="0"/>
              <a:buChar char="•"/>
            </a:pPr>
            <a:r>
              <a:rPr lang="et-EE" sz="1600" dirty="0" smtClean="0"/>
              <a:t>Vajadus kvantitatiivselt - kui </a:t>
            </a:r>
            <a:r>
              <a:rPr lang="et-EE" sz="1600" dirty="0"/>
              <a:t>palju erineva kvalifikatsiooniga töötajaid </a:t>
            </a:r>
            <a:r>
              <a:rPr lang="et-EE" sz="1600" dirty="0" smtClean="0"/>
              <a:t>vajatakse</a:t>
            </a:r>
          </a:p>
          <a:p>
            <a:pPr marL="285750" indent="-285750">
              <a:buFont typeface="Arial" pitchFamily="34" charset="0"/>
              <a:buChar char="•"/>
            </a:pPr>
            <a:r>
              <a:rPr lang="et-EE" sz="1600" dirty="0" smtClean="0"/>
              <a:t>Vajadus kvalitatiivselt - millised </a:t>
            </a:r>
            <a:r>
              <a:rPr lang="et-EE" sz="1600" dirty="0"/>
              <a:t>peavad olema nende töötajate gruppide kompetentsuse </a:t>
            </a:r>
            <a:r>
              <a:rPr lang="et-EE" sz="1600" dirty="0" smtClean="0"/>
              <a:t>profiilid</a:t>
            </a:r>
          </a:p>
          <a:p>
            <a:endParaRPr lang="et-EE" sz="1600" dirty="0"/>
          </a:p>
        </p:txBody>
      </p:sp>
      <p:sp>
        <p:nvSpPr>
          <p:cNvPr id="11" name="TextBox 10"/>
          <p:cNvSpPr txBox="1"/>
          <p:nvPr/>
        </p:nvSpPr>
        <p:spPr>
          <a:xfrm>
            <a:off x="1115616" y="5926387"/>
            <a:ext cx="6840760" cy="584775"/>
          </a:xfrm>
          <a:prstGeom prst="rect">
            <a:avLst/>
          </a:prstGeom>
          <a:noFill/>
          <a:ln>
            <a:solidFill>
              <a:schemeClr val="tx1"/>
            </a:solidFill>
          </a:ln>
        </p:spPr>
        <p:txBody>
          <a:bodyPr wrap="square" rtlCol="0">
            <a:spAutoFit/>
          </a:bodyPr>
          <a:lstStyle/>
          <a:p>
            <a:pPr marL="285750" indent="-285750">
              <a:buFont typeface="Arial" pitchFamily="34" charset="0"/>
              <a:buChar char="•"/>
            </a:pPr>
            <a:r>
              <a:rPr lang="et-EE" sz="1600" dirty="0" smtClean="0"/>
              <a:t>Millised on õpiteed tööturul nõutud ametite jaoks vajalike kompetentside omandamiseks</a:t>
            </a:r>
            <a:endParaRPr lang="et-EE" sz="1600" dirty="0"/>
          </a:p>
        </p:txBody>
      </p:sp>
      <p:graphicFrame>
        <p:nvGraphicFramePr>
          <p:cNvPr id="10" name="Chart 3"/>
          <p:cNvGraphicFramePr>
            <a:graphicFrameLocks/>
          </p:cNvGraphicFramePr>
          <p:nvPr>
            <p:extLst>
              <p:ext uri="{D42A27DB-BD31-4B8C-83A1-F6EECF244321}">
                <p14:modId xmlns:p14="http://schemas.microsoft.com/office/powerpoint/2010/main" val="3264082726"/>
              </p:ext>
            </p:extLst>
          </p:nvPr>
        </p:nvGraphicFramePr>
        <p:xfrm>
          <a:off x="4948848" y="1334577"/>
          <a:ext cx="3511584" cy="2520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2"/>
          <p:cNvGraphicFramePr>
            <a:graphicFrameLocks/>
          </p:cNvGraphicFramePr>
          <p:nvPr>
            <p:extLst>
              <p:ext uri="{D42A27DB-BD31-4B8C-83A1-F6EECF244321}">
                <p14:modId xmlns:p14="http://schemas.microsoft.com/office/powerpoint/2010/main" val="2308173776"/>
              </p:ext>
            </p:extLst>
          </p:nvPr>
        </p:nvGraphicFramePr>
        <p:xfrm>
          <a:off x="263750" y="1303313"/>
          <a:ext cx="3876201" cy="25202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8872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b="1" dirty="0">
                <a:solidFill>
                  <a:srgbClr val="0070C0"/>
                </a:solidFill>
              </a:rPr>
              <a:t>E</a:t>
            </a:r>
            <a:r>
              <a:rPr lang="et-EE" b="1" dirty="0" smtClean="0">
                <a:solidFill>
                  <a:srgbClr val="0070C0"/>
                </a:solidFill>
              </a:rPr>
              <a:t>esmärk  3: Karjääriteenused jõuavad iga õppijani (põhikoolist pensionini) </a:t>
            </a:r>
            <a:endParaRPr lang="et-EE" b="1" dirty="0">
              <a:solidFill>
                <a:srgbClr val="0070C0"/>
              </a:solidFill>
            </a:endParaRPr>
          </a:p>
        </p:txBody>
      </p:sp>
      <p:sp>
        <p:nvSpPr>
          <p:cNvPr id="3" name="Sisu kohatäide 2"/>
          <p:cNvSpPr>
            <a:spLocks noGrp="1"/>
          </p:cNvSpPr>
          <p:nvPr>
            <p:ph idx="1"/>
          </p:nvPr>
        </p:nvSpPr>
        <p:spPr/>
        <p:txBody>
          <a:bodyPr>
            <a:normAutofit fontScale="85000" lnSpcReduction="20000"/>
          </a:bodyPr>
          <a:lstStyle/>
          <a:p>
            <a:r>
              <a:rPr lang="et-EE" b="1" dirty="0"/>
              <a:t>Suund, et iga inimene peab omandama võimetekohase kutsekvalifikatsiooni lisaks üldharidusele</a:t>
            </a:r>
          </a:p>
          <a:p>
            <a:r>
              <a:rPr lang="et-EE" b="1" dirty="0" smtClean="0"/>
              <a:t>Karjääriõpe kõigile nii põhikoolis kui ka  gümnaasiumis, </a:t>
            </a:r>
            <a:r>
              <a:rPr lang="et-EE" dirty="0" smtClean="0"/>
              <a:t>mis tutvustab reaalseid ameteid ja töökohti</a:t>
            </a:r>
            <a:endParaRPr lang="et-EE" b="1" dirty="0" smtClean="0"/>
          </a:p>
          <a:p>
            <a:r>
              <a:rPr lang="et-EE" b="1" dirty="0" smtClean="0"/>
              <a:t>Individuaalne karjäärinõustamine ja </a:t>
            </a:r>
            <a:r>
              <a:rPr lang="et-EE" b="1" dirty="0" err="1" smtClean="0"/>
              <a:t>–arengu-diagnostika</a:t>
            </a:r>
            <a:r>
              <a:rPr lang="et-EE" b="1" dirty="0" smtClean="0"/>
              <a:t>,</a:t>
            </a:r>
            <a:r>
              <a:rPr lang="et-EE" dirty="0" smtClean="0"/>
              <a:t> et teha adekvaatseid ja võimetele vastavaid õppimisvalikuid</a:t>
            </a:r>
          </a:p>
          <a:p>
            <a:pPr marL="0" indent="0">
              <a:buNone/>
            </a:pPr>
            <a:endParaRPr lang="et-EE" dirty="0" smtClean="0"/>
          </a:p>
          <a:p>
            <a:pPr marL="0" indent="0">
              <a:buNone/>
            </a:pPr>
            <a:r>
              <a:rPr lang="et-EE" sz="2400" i="1" dirty="0" smtClean="0"/>
              <a:t>Info tööturu kohta ja karjäärinõustamine ei jõua täna õppuriteni. Õppuritel puudub arusaam tööturul pakutavatest ametitest.</a:t>
            </a:r>
            <a:endParaRPr lang="et-EE" sz="2400" i="1" dirty="0"/>
          </a:p>
        </p:txBody>
      </p:sp>
    </p:spTree>
    <p:extLst>
      <p:ext uri="{BB962C8B-B14F-4D97-AF65-F5344CB8AC3E}">
        <p14:creationId xmlns:p14="http://schemas.microsoft.com/office/powerpoint/2010/main" val="227616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b="1" dirty="0">
                <a:solidFill>
                  <a:srgbClr val="0070C0"/>
                </a:solidFill>
              </a:rPr>
              <a:t>E</a:t>
            </a:r>
            <a:r>
              <a:rPr lang="et-EE" b="1" dirty="0" smtClean="0">
                <a:solidFill>
                  <a:srgbClr val="0070C0"/>
                </a:solidFill>
              </a:rPr>
              <a:t>esmärk 4: EKÕ ja haridussüsteemi juhtimine olgu </a:t>
            </a:r>
            <a:r>
              <a:rPr lang="et-EE" b="1" u="sng" dirty="0" smtClean="0">
                <a:solidFill>
                  <a:srgbClr val="0070C0"/>
                </a:solidFill>
              </a:rPr>
              <a:t>valdkonna-põhine</a:t>
            </a:r>
            <a:endParaRPr lang="et-EE" b="1" u="sng" dirty="0">
              <a:solidFill>
                <a:srgbClr val="0070C0"/>
              </a:solidFill>
            </a:endParaRPr>
          </a:p>
        </p:txBody>
      </p:sp>
      <p:sp>
        <p:nvSpPr>
          <p:cNvPr id="3" name="Sisu kohatäide 2"/>
          <p:cNvSpPr>
            <a:spLocks noGrp="1"/>
          </p:cNvSpPr>
          <p:nvPr>
            <p:ph idx="1"/>
          </p:nvPr>
        </p:nvSpPr>
        <p:spPr/>
        <p:txBody>
          <a:bodyPr>
            <a:normAutofit/>
          </a:bodyPr>
          <a:lstStyle/>
          <a:p>
            <a:pPr marL="0" indent="0">
              <a:buNone/>
            </a:pPr>
            <a:r>
              <a:rPr lang="et-EE" dirty="0" smtClean="0"/>
              <a:t>Tööturu ja majanduse nõuded haridusele on kutsetegevuse valdkonna spetsiifilised. </a:t>
            </a:r>
            <a:r>
              <a:rPr lang="et-EE" dirty="0"/>
              <a:t>Vajalik sisse tuua kutsevaldkondade põhine analüüs ja </a:t>
            </a:r>
            <a:r>
              <a:rPr lang="et-EE" dirty="0" smtClean="0"/>
              <a:t>juhtimine</a:t>
            </a:r>
          </a:p>
          <a:p>
            <a:pPr marL="0" indent="0">
              <a:buNone/>
            </a:pPr>
            <a:endParaRPr lang="et-EE" dirty="0"/>
          </a:p>
          <a:p>
            <a:pPr marL="0" indent="0">
              <a:buNone/>
            </a:pPr>
            <a:r>
              <a:rPr lang="et-EE" sz="2400" i="1" dirty="0" smtClean="0"/>
              <a:t>Haridussüsteemi juhtimine peamiselt haridustasemeti ei suuda arvestada valdkondliku dünaamika ja erisustega.</a:t>
            </a:r>
          </a:p>
        </p:txBody>
      </p:sp>
    </p:spTree>
    <p:extLst>
      <p:ext uri="{BB962C8B-B14F-4D97-AF65-F5344CB8AC3E}">
        <p14:creationId xmlns:p14="http://schemas.microsoft.com/office/powerpoint/2010/main" val="163493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b="1" dirty="0">
                <a:solidFill>
                  <a:srgbClr val="0070C0"/>
                </a:solidFill>
              </a:rPr>
              <a:t>Strateegilised meetmed </a:t>
            </a:r>
            <a:r>
              <a:rPr lang="et-EE" b="1" dirty="0" smtClean="0">
                <a:solidFill>
                  <a:srgbClr val="0070C0"/>
                </a:solidFill>
              </a:rPr>
              <a:t>– (1)</a:t>
            </a:r>
            <a:endParaRPr lang="et-EE" b="1" dirty="0">
              <a:solidFill>
                <a:srgbClr val="0070C0"/>
              </a:solidFill>
            </a:endParaRPr>
          </a:p>
        </p:txBody>
      </p:sp>
      <p:sp>
        <p:nvSpPr>
          <p:cNvPr id="3" name="Sisu kohatäide 2"/>
          <p:cNvSpPr>
            <a:spLocks noGrp="1"/>
          </p:cNvSpPr>
          <p:nvPr>
            <p:ph idx="1"/>
          </p:nvPr>
        </p:nvSpPr>
        <p:spPr>
          <a:xfrm>
            <a:off x="457200" y="1600200"/>
            <a:ext cx="8229600" cy="4925144"/>
          </a:xfrm>
        </p:spPr>
        <p:txBody>
          <a:bodyPr>
            <a:noAutofit/>
          </a:bodyPr>
          <a:lstStyle/>
          <a:p>
            <a:pPr marL="0" indent="0">
              <a:buNone/>
            </a:pPr>
            <a:r>
              <a:rPr lang="et-EE" dirty="0" smtClean="0"/>
              <a:t>1. Käivitatakse </a:t>
            </a:r>
            <a:r>
              <a:rPr lang="et-EE" u="sng" dirty="0"/>
              <a:t>regulaarne ja süsteemne tööjõuvajaduse seire- ja prognoosisüs</a:t>
            </a:r>
            <a:r>
              <a:rPr lang="et-EE" dirty="0"/>
              <a:t>teem, mille raames analüüsitakse Eesti erinevate majandussektorite arenguvõimalusi ja –vajadusi tervikvaates ning teisalt </a:t>
            </a:r>
            <a:r>
              <a:rPr lang="et-EE" u="sng" dirty="0"/>
              <a:t>tagatakse kutsealapõhiselt elukestva õppe planeerimine ning </a:t>
            </a:r>
            <a:r>
              <a:rPr lang="et-EE" u="sng" dirty="0" smtClean="0"/>
              <a:t>juhtimine</a:t>
            </a:r>
            <a:endParaRPr lang="et-EE" u="sng" dirty="0"/>
          </a:p>
          <a:p>
            <a:pPr marL="0" indent="0">
              <a:buNone/>
            </a:pPr>
            <a:endParaRPr lang="et-EE" sz="2800" dirty="0"/>
          </a:p>
          <a:p>
            <a:pPr marL="0" indent="0">
              <a:buNone/>
            </a:pPr>
            <a:endParaRPr lang="et-EE" sz="2800" dirty="0"/>
          </a:p>
        </p:txBody>
      </p:sp>
    </p:spTree>
    <p:extLst>
      <p:ext uri="{BB962C8B-B14F-4D97-AF65-F5344CB8AC3E}">
        <p14:creationId xmlns:p14="http://schemas.microsoft.com/office/powerpoint/2010/main" val="100727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EKÕ </a:t>
            </a:r>
            <a:r>
              <a:rPr lang="et-EE" dirty="0" smtClean="0"/>
              <a:t>koordinatsioonisüsteem = </a:t>
            </a:r>
            <a:r>
              <a:rPr lang="et-EE" dirty="0"/>
              <a:t/>
            </a:r>
            <a:br>
              <a:rPr lang="et-EE" dirty="0"/>
            </a:br>
            <a:r>
              <a:rPr lang="et-EE" sz="3100" dirty="0" smtClean="0"/>
              <a:t>kutsekvalifikatsioonisüsteem koos </a:t>
            </a:r>
            <a:r>
              <a:rPr lang="et-EE" sz="3100" dirty="0"/>
              <a:t>vastava riikliku </a:t>
            </a:r>
            <a:r>
              <a:rPr lang="et-EE" sz="3100" dirty="0" smtClean="0"/>
              <a:t>juhtimismehhanismiga</a:t>
            </a:r>
            <a:endParaRPr lang="et-EE" dirty="0"/>
          </a:p>
        </p:txBody>
      </p:sp>
      <p:sp>
        <p:nvSpPr>
          <p:cNvPr id="6" name="Ümarnurkne ristkülik 5"/>
          <p:cNvSpPr/>
          <p:nvPr/>
        </p:nvSpPr>
        <p:spPr>
          <a:xfrm>
            <a:off x="4211960" y="2908612"/>
            <a:ext cx="1872208" cy="108012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solidFill>
                <a:schemeClr val="tx2"/>
              </a:solidFill>
            </a:endParaRPr>
          </a:p>
        </p:txBody>
      </p:sp>
      <p:sp>
        <p:nvSpPr>
          <p:cNvPr id="7" name="Ümarnurkne ristkülik 6"/>
          <p:cNvSpPr/>
          <p:nvPr/>
        </p:nvSpPr>
        <p:spPr>
          <a:xfrm>
            <a:off x="3556040" y="2514638"/>
            <a:ext cx="1872208" cy="108012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solidFill>
                <a:schemeClr val="tx2"/>
              </a:solidFill>
            </a:endParaRPr>
          </a:p>
        </p:txBody>
      </p:sp>
      <p:sp>
        <p:nvSpPr>
          <p:cNvPr id="8" name="Ümarnurkne ristkülik 7"/>
          <p:cNvSpPr/>
          <p:nvPr/>
        </p:nvSpPr>
        <p:spPr>
          <a:xfrm>
            <a:off x="2810505" y="2247191"/>
            <a:ext cx="1872208" cy="108012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solidFill>
                <a:schemeClr val="tx2"/>
              </a:solidFill>
            </a:endParaRPr>
          </a:p>
        </p:txBody>
      </p:sp>
      <p:sp>
        <p:nvSpPr>
          <p:cNvPr id="9" name="Ümarnurkne ristkülik 8"/>
          <p:cNvSpPr/>
          <p:nvPr/>
        </p:nvSpPr>
        <p:spPr>
          <a:xfrm>
            <a:off x="1876896" y="2368552"/>
            <a:ext cx="1872208" cy="108012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solidFill>
                <a:schemeClr val="tx2"/>
              </a:solidFill>
            </a:endParaRPr>
          </a:p>
        </p:txBody>
      </p:sp>
      <p:sp>
        <p:nvSpPr>
          <p:cNvPr id="10" name="Ümarnurkne ristkülik 9"/>
          <p:cNvSpPr/>
          <p:nvPr/>
        </p:nvSpPr>
        <p:spPr>
          <a:xfrm>
            <a:off x="940792" y="2665591"/>
            <a:ext cx="1872208" cy="108012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solidFill>
                <a:schemeClr val="tx2"/>
              </a:solidFill>
            </a:endParaRPr>
          </a:p>
        </p:txBody>
      </p:sp>
      <p:sp>
        <p:nvSpPr>
          <p:cNvPr id="11" name="Ümarnurkne ristkülik 10"/>
          <p:cNvSpPr/>
          <p:nvPr/>
        </p:nvSpPr>
        <p:spPr>
          <a:xfrm>
            <a:off x="199291" y="2920069"/>
            <a:ext cx="1872208" cy="108012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smtClean="0">
                <a:solidFill>
                  <a:schemeClr val="tx2"/>
                </a:solidFill>
              </a:rPr>
              <a:t>IT, </a:t>
            </a:r>
            <a:r>
              <a:rPr lang="et-EE" dirty="0" err="1" smtClean="0">
                <a:solidFill>
                  <a:schemeClr val="tx2"/>
                </a:solidFill>
              </a:rPr>
              <a:t>telekommuni-katsioon</a:t>
            </a:r>
            <a:r>
              <a:rPr lang="et-EE" dirty="0" smtClean="0">
                <a:solidFill>
                  <a:schemeClr val="tx2"/>
                </a:solidFill>
              </a:rPr>
              <a:t> ja elektroonika</a:t>
            </a:r>
            <a:endParaRPr lang="et-EE" dirty="0">
              <a:solidFill>
                <a:schemeClr val="tx2"/>
              </a:solidFill>
            </a:endParaRPr>
          </a:p>
        </p:txBody>
      </p:sp>
      <p:sp>
        <p:nvSpPr>
          <p:cNvPr id="12" name="TextBox 11"/>
          <p:cNvSpPr txBox="1"/>
          <p:nvPr/>
        </p:nvSpPr>
        <p:spPr>
          <a:xfrm>
            <a:off x="199291" y="1711443"/>
            <a:ext cx="3547318" cy="646331"/>
          </a:xfrm>
          <a:prstGeom prst="rect">
            <a:avLst/>
          </a:prstGeom>
          <a:noFill/>
        </p:spPr>
        <p:txBody>
          <a:bodyPr wrap="none" rtlCol="0">
            <a:spAutoFit/>
          </a:bodyPr>
          <a:lstStyle/>
          <a:p>
            <a:r>
              <a:rPr lang="et-EE" dirty="0" smtClean="0"/>
              <a:t>Kutsetegevuse valdkonna nõukogud</a:t>
            </a:r>
          </a:p>
          <a:p>
            <a:r>
              <a:rPr lang="et-EE" dirty="0"/>
              <a:t> </a:t>
            </a:r>
            <a:r>
              <a:rPr lang="et-EE" dirty="0" smtClean="0"/>
              <a:t> ca 16 + nõukogu</a:t>
            </a:r>
            <a:endParaRPr lang="et-EE" dirty="0"/>
          </a:p>
        </p:txBody>
      </p:sp>
      <p:sp>
        <p:nvSpPr>
          <p:cNvPr id="13" name="Ümarnurkne ristkülik 12"/>
          <p:cNvSpPr/>
          <p:nvPr/>
        </p:nvSpPr>
        <p:spPr>
          <a:xfrm>
            <a:off x="1259632" y="4200372"/>
            <a:ext cx="3423081" cy="1656184"/>
          </a:xfrm>
          <a:prstGeom prst="round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800" b="1" dirty="0" smtClean="0">
                <a:solidFill>
                  <a:schemeClr val="tx1"/>
                </a:solidFill>
              </a:rPr>
              <a:t>Koordinatsiooni-</a:t>
            </a:r>
          </a:p>
          <a:p>
            <a:pPr algn="ctr"/>
            <a:r>
              <a:rPr lang="et-EE" sz="2800" b="1" dirty="0" smtClean="0">
                <a:solidFill>
                  <a:schemeClr val="tx1"/>
                </a:solidFill>
              </a:rPr>
              <a:t>kogu</a:t>
            </a:r>
            <a:endParaRPr lang="et-EE" sz="2800" b="1" dirty="0">
              <a:solidFill>
                <a:schemeClr val="tx1"/>
              </a:solidFill>
            </a:endParaRPr>
          </a:p>
        </p:txBody>
      </p:sp>
      <p:sp>
        <p:nvSpPr>
          <p:cNvPr id="15" name="TextBox 14"/>
          <p:cNvSpPr txBox="1"/>
          <p:nvPr/>
        </p:nvSpPr>
        <p:spPr>
          <a:xfrm>
            <a:off x="6228184" y="4542384"/>
            <a:ext cx="2736304" cy="2062103"/>
          </a:xfrm>
          <a:prstGeom prst="rect">
            <a:avLst/>
          </a:prstGeom>
          <a:noFill/>
          <a:ln>
            <a:solidFill>
              <a:schemeClr val="tx1"/>
            </a:solidFill>
          </a:ln>
        </p:spPr>
        <p:txBody>
          <a:bodyPr wrap="square" rtlCol="0">
            <a:spAutoFit/>
          </a:bodyPr>
          <a:lstStyle/>
          <a:p>
            <a:r>
              <a:rPr lang="et-EE" sz="1600" u="sng" dirty="0" smtClean="0"/>
              <a:t>Koordinatsioonikogu</a:t>
            </a:r>
            <a:r>
              <a:rPr lang="et-EE" sz="1600" dirty="0" smtClean="0"/>
              <a:t>:</a:t>
            </a:r>
          </a:p>
          <a:p>
            <a:r>
              <a:rPr lang="et-EE" sz="1600" dirty="0" smtClean="0"/>
              <a:t>- </a:t>
            </a:r>
            <a:r>
              <a:rPr lang="et-EE" sz="1600" dirty="0" smtClean="0"/>
              <a:t> tööturu ja haridussüsteemi kavandamine ühe tervikuna</a:t>
            </a:r>
          </a:p>
          <a:p>
            <a:r>
              <a:rPr lang="et-EE" sz="1600" dirty="0" smtClean="0"/>
              <a:t>- Seire</a:t>
            </a:r>
            <a:r>
              <a:rPr lang="et-EE" sz="1600" dirty="0" smtClean="0"/>
              <a:t>, prognoosi ja analüüsi metoodika ja tellimine;</a:t>
            </a:r>
          </a:p>
          <a:p>
            <a:r>
              <a:rPr lang="et-EE" sz="1600" dirty="0" smtClean="0"/>
              <a:t>- Prioriteetide seadmine. Koolituskohad („RKT“);</a:t>
            </a:r>
          </a:p>
          <a:p>
            <a:r>
              <a:rPr lang="et-EE" sz="1600" dirty="0" smtClean="0"/>
              <a:t>- </a:t>
            </a:r>
            <a:r>
              <a:rPr lang="et-EE" sz="1600" dirty="0"/>
              <a:t>T</a:t>
            </a:r>
            <a:r>
              <a:rPr lang="et-EE" sz="1600" dirty="0" smtClean="0"/>
              <a:t>eavitus, koordinatsioon.</a:t>
            </a:r>
            <a:endParaRPr lang="et-EE" sz="1600" dirty="0"/>
          </a:p>
        </p:txBody>
      </p:sp>
      <p:sp>
        <p:nvSpPr>
          <p:cNvPr id="16" name="TextBox 15"/>
          <p:cNvSpPr txBox="1"/>
          <p:nvPr/>
        </p:nvSpPr>
        <p:spPr>
          <a:xfrm>
            <a:off x="6228184" y="1755683"/>
            <a:ext cx="2736304" cy="2554545"/>
          </a:xfrm>
          <a:prstGeom prst="rect">
            <a:avLst/>
          </a:prstGeom>
          <a:noFill/>
          <a:ln>
            <a:solidFill>
              <a:schemeClr val="tx1"/>
            </a:solidFill>
          </a:ln>
        </p:spPr>
        <p:txBody>
          <a:bodyPr wrap="square" rtlCol="0">
            <a:spAutoFit/>
          </a:bodyPr>
          <a:lstStyle/>
          <a:p>
            <a:r>
              <a:rPr lang="et-EE" sz="1600" u="sng" dirty="0" smtClean="0"/>
              <a:t>Kutsetegevuse valdkonna nõukogu:</a:t>
            </a:r>
          </a:p>
          <a:p>
            <a:r>
              <a:rPr lang="et-EE" sz="1600" dirty="0" smtClean="0"/>
              <a:t>- Jälgib, analüüsib, prognoosib oma valdkonna tööturgu ja taseme- ning täiendõppe seisu ja nende sidusust;</a:t>
            </a:r>
          </a:p>
          <a:p>
            <a:r>
              <a:rPr lang="et-EE" sz="1600" dirty="0" smtClean="0"/>
              <a:t>- Teavitab, teeb ettepanekuid;</a:t>
            </a:r>
          </a:p>
          <a:p>
            <a:r>
              <a:rPr lang="et-EE" sz="1600" dirty="0" smtClean="0"/>
              <a:t>- Arendab </a:t>
            </a:r>
            <a:r>
              <a:rPr lang="et-EE" sz="1600" dirty="0" err="1" smtClean="0"/>
              <a:t>kutsekvalifi-katsioonisüsteemi</a:t>
            </a:r>
            <a:r>
              <a:rPr lang="et-EE" sz="1600" dirty="0" smtClean="0"/>
              <a:t>. Korraldab kutsete andmist.</a:t>
            </a:r>
          </a:p>
        </p:txBody>
      </p:sp>
    </p:spTree>
    <p:extLst>
      <p:ext uri="{BB962C8B-B14F-4D97-AF65-F5344CB8AC3E}">
        <p14:creationId xmlns:p14="http://schemas.microsoft.com/office/powerpoint/2010/main" val="2227694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5C66D594E31A489CA1E6F437AAFB34" ma:contentTypeVersion="0" ma:contentTypeDescription="Create a new document." ma:contentTypeScope="" ma:versionID="1e2336d3c7c0169a6b86cf10b86a593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59CB55-5C21-4850-BE5A-B1392C780B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613B326-0FAF-45C4-8A71-8F9FB9A81C11}">
  <ds:schemaRefs>
    <ds:schemaRef ds:uri="http://schemas.microsoft.com/sharepoint/v3/contenttype/forms"/>
  </ds:schemaRefs>
</ds:datastoreItem>
</file>

<file path=customXml/itemProps3.xml><?xml version="1.0" encoding="utf-8"?>
<ds:datastoreItem xmlns:ds="http://schemas.openxmlformats.org/officeDocument/2006/customXml" ds:itemID="{FBC604AF-460B-468A-8568-E4D52C29576E}">
  <ds:schemaRefs>
    <ds:schemaRef ds:uri="http://purl.org/dc/dcmitype/"/>
    <ds:schemaRef ds:uri="http://schemas.microsoft.com/office/2006/documentManagement/types"/>
    <ds:schemaRef ds:uri="http://purl.org/dc/terms/"/>
    <ds:schemaRef ds:uri="http://schemas.microsoft.com/office/2006/metadata/properties"/>
    <ds:schemaRef ds:uri="http://purl.org/dc/elements/1.1/"/>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16433</TotalTime>
  <Words>745</Words>
  <Application>Microsoft Office PowerPoint</Application>
  <PresentationFormat>Ekraaniseanss (4:3)</PresentationFormat>
  <Paragraphs>86</Paragraphs>
  <Slides>13</Slides>
  <Notes>9</Notes>
  <HiddenSlides>0</HiddenSlides>
  <MMClips>0</MMClips>
  <ScaleCrop>false</ScaleCrop>
  <HeadingPairs>
    <vt:vector size="4" baseType="variant">
      <vt:variant>
        <vt:lpstr>Kujundus</vt:lpstr>
      </vt:variant>
      <vt:variant>
        <vt:i4>2</vt:i4>
      </vt:variant>
      <vt:variant>
        <vt:lpstr>Slaidipealkirjad</vt:lpstr>
      </vt:variant>
      <vt:variant>
        <vt:i4>13</vt:i4>
      </vt:variant>
    </vt:vector>
  </HeadingPairs>
  <TitlesOfParts>
    <vt:vector size="15" baseType="lpstr">
      <vt:lpstr>Tarkvarakomplekti Office kujundus</vt:lpstr>
      <vt:lpstr>Office Theme</vt:lpstr>
      <vt:lpstr>ELUKESTEV ÕPE JA TÖÖTURG  </vt:lpstr>
      <vt:lpstr>Elukestva õppe eesmärk</vt:lpstr>
      <vt:lpstr>Eesmärk 1:</vt:lpstr>
      <vt:lpstr>Kolme mõõtme kooskõla!</vt:lpstr>
      <vt:lpstr>Eesmärk 2: Kvaliteetne sidustatud info otsustamiseks</vt:lpstr>
      <vt:lpstr>Eesmärk  3: Karjääriteenused jõuavad iga õppijani (põhikoolist pensionini) </vt:lpstr>
      <vt:lpstr>Eesmärk 4: EKÕ ja haridussüsteemi juhtimine olgu valdkonna-põhine</vt:lpstr>
      <vt:lpstr>Strateegilised meetmed – (1)</vt:lpstr>
      <vt:lpstr>EKÕ koordinatsioonisüsteem =  kutsekvalifikatsioonisüsteem koos vastava riikliku juhtimismehhanismiga</vt:lpstr>
      <vt:lpstr>Strateegilised meetmed – (2)</vt:lpstr>
      <vt:lpstr>Strateegilised meetmed – (3)</vt:lpstr>
      <vt:lpstr>Muud arutatud meetmed</vt:lpstr>
      <vt:lpstr>Küsimused aruteluks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Ants Sild</dc:creator>
  <cp:lastModifiedBy>Ants Sild</cp:lastModifiedBy>
  <cp:revision>124</cp:revision>
  <cp:lastPrinted>2013-06-12T11:28:44Z</cp:lastPrinted>
  <dcterms:created xsi:type="dcterms:W3CDTF">2013-04-27T05:08:40Z</dcterms:created>
  <dcterms:modified xsi:type="dcterms:W3CDTF">2013-06-12T19:38:05Z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0x010100605C66D594E31A489CA1E6F437AAFB34</vt:lpwstr>
  </property>
</Properties>
</file>